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6" autoAdjust="0"/>
    <p:restoredTop sz="94595" autoAdjust="0"/>
  </p:normalViewPr>
  <p:slideViewPr>
    <p:cSldViewPr snapToGrid="0">
      <p:cViewPr varScale="1">
        <p:scale>
          <a:sx n="68" d="100"/>
          <a:sy n="68" d="100"/>
        </p:scale>
        <p:origin x="1002" y="60"/>
      </p:cViewPr>
      <p:guideLst/>
    </p:cSldViewPr>
  </p:slideViewPr>
  <p:outlineViewPr>
    <p:cViewPr>
      <p:scale>
        <a:sx n="33" d="100"/>
        <a:sy n="33" d="100"/>
      </p:scale>
      <p:origin x="0" y="-810"/>
    </p:cViewPr>
  </p:outlineViewPr>
  <p:notesTextViewPr>
    <p:cViewPr>
      <p:scale>
        <a:sx n="1" d="1"/>
        <a:sy n="1" d="1"/>
      </p:scale>
      <p:origin x="0" y="0"/>
    </p:cViewPr>
  </p:notesTextViewPr>
  <p:sorterViewPr>
    <p:cViewPr>
      <p:scale>
        <a:sx n="100" d="100"/>
        <a:sy n="100" d="100"/>
      </p:scale>
      <p:origin x="0" y="-1968"/>
    </p:cViewPr>
  </p:sorterViewPr>
  <p:notesViewPr>
    <p:cSldViewPr snapToGrid="0">
      <p:cViewPr varScale="1">
        <p:scale>
          <a:sx n="86" d="100"/>
          <a:sy n="86" d="100"/>
        </p:scale>
        <p:origin x="370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3408"/>
          </a:xfrm>
          <a:prstGeom prst="rect">
            <a:avLst/>
          </a:prstGeom>
        </p:spPr>
        <p:txBody>
          <a:bodyPr vert="horz" lIns="92830" tIns="46415" rIns="92830" bIns="46415" rtlCol="0"/>
          <a:lstStyle>
            <a:lvl1pPr algn="r">
              <a:defRPr sz="1200"/>
            </a:lvl1pPr>
          </a:lstStyle>
          <a:p>
            <a:fld id="{18D5E3A7-9B43-490D-9EF6-851EB2652699}" type="datetimeFigureOut">
              <a:rPr lang="en-US" smtClean="0"/>
              <a:t>12/18/2020</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444861"/>
            <a:ext cx="5608320" cy="3636705"/>
          </a:xfrm>
          <a:prstGeom prst="rect">
            <a:avLst/>
          </a:prstGeom>
        </p:spPr>
        <p:txBody>
          <a:bodyPr vert="horz" lIns="92830" tIns="46415" rIns="92830" bIns="4641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3407"/>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9"/>
            <a:ext cx="3037840" cy="463407"/>
          </a:xfrm>
          <a:prstGeom prst="rect">
            <a:avLst/>
          </a:prstGeom>
        </p:spPr>
        <p:txBody>
          <a:bodyPr vert="horz" lIns="92830" tIns="46415" rIns="92830" bIns="46415" rtlCol="0" anchor="b"/>
          <a:lstStyle>
            <a:lvl1pPr algn="r">
              <a:defRPr sz="1200"/>
            </a:lvl1pPr>
          </a:lstStyle>
          <a:p>
            <a:fld id="{844D0C89-DE65-4A59-B4FF-DB4A02CF59F9}" type="slidenum">
              <a:rPr lang="en-US" smtClean="0"/>
              <a:t>‹#›</a:t>
            </a:fld>
            <a:endParaRPr lang="en-US"/>
          </a:p>
        </p:txBody>
      </p:sp>
    </p:spTree>
    <p:extLst>
      <p:ext uri="{BB962C8B-B14F-4D97-AF65-F5344CB8AC3E}">
        <p14:creationId xmlns:p14="http://schemas.microsoft.com/office/powerpoint/2010/main" val="1515412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44D0C89-DE65-4A59-B4FF-DB4A02CF59F9}" type="slidenum">
              <a:rPr lang="en-US" smtClean="0"/>
              <a:t>1</a:t>
            </a:fld>
            <a:endParaRPr lang="en-US"/>
          </a:p>
        </p:txBody>
      </p:sp>
    </p:spTree>
    <p:extLst>
      <p:ext uri="{BB962C8B-B14F-4D97-AF65-F5344CB8AC3E}">
        <p14:creationId xmlns:p14="http://schemas.microsoft.com/office/powerpoint/2010/main" val="1703790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44D0C89-DE65-4A59-B4FF-DB4A02CF59F9}" type="slidenum">
              <a:rPr lang="en-US" smtClean="0"/>
              <a:t>21</a:t>
            </a:fld>
            <a:endParaRPr lang="en-US"/>
          </a:p>
        </p:txBody>
      </p:sp>
    </p:spTree>
    <p:extLst>
      <p:ext uri="{BB962C8B-B14F-4D97-AF65-F5344CB8AC3E}">
        <p14:creationId xmlns:p14="http://schemas.microsoft.com/office/powerpoint/2010/main" val="1239232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CDFDE70-AD03-4040-84B2-C812288F54E3}" type="datetime1">
              <a:rPr lang="en-US" smtClean="0"/>
              <a:t>12/18/2020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111DD-EE88-415F-A8BA-0E1C1F5DB0FD}" type="slidenum">
              <a:rPr lang="en-US" smtClean="0"/>
              <a:t>‹#›</a:t>
            </a:fld>
            <a:endParaRPr lang="en-US"/>
          </a:p>
        </p:txBody>
      </p:sp>
    </p:spTree>
    <p:extLst>
      <p:ext uri="{BB962C8B-B14F-4D97-AF65-F5344CB8AC3E}">
        <p14:creationId xmlns:p14="http://schemas.microsoft.com/office/powerpoint/2010/main" val="11740242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6383B9-5AE9-4A76-8DFB-2FC171B0D7A8}" type="datetime1">
              <a:rPr lang="en-US" smtClean="0"/>
              <a:t>12/18/2020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111DD-EE88-415F-A8BA-0E1C1F5DB0FD}" type="slidenum">
              <a:rPr lang="en-US" smtClean="0"/>
              <a:t>‹#›</a:t>
            </a:fld>
            <a:endParaRPr lang="en-US"/>
          </a:p>
        </p:txBody>
      </p:sp>
    </p:spTree>
    <p:extLst>
      <p:ext uri="{BB962C8B-B14F-4D97-AF65-F5344CB8AC3E}">
        <p14:creationId xmlns:p14="http://schemas.microsoft.com/office/powerpoint/2010/main" val="25289669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A3F107-EDEA-444B-B871-EA649A1BC322}" type="datetime1">
              <a:rPr lang="en-US" smtClean="0"/>
              <a:t>12/18/2020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111DD-EE88-415F-A8BA-0E1C1F5DB0FD}" type="slidenum">
              <a:rPr lang="en-US" smtClean="0"/>
              <a:t>‹#›</a:t>
            </a:fld>
            <a:endParaRPr lang="en-US"/>
          </a:p>
        </p:txBody>
      </p:sp>
    </p:spTree>
    <p:extLst>
      <p:ext uri="{BB962C8B-B14F-4D97-AF65-F5344CB8AC3E}">
        <p14:creationId xmlns:p14="http://schemas.microsoft.com/office/powerpoint/2010/main" val="21326196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0806E5-B208-48F0-9C76-412EF9EB6FB0}" type="datetime1">
              <a:rPr lang="en-US" smtClean="0"/>
              <a:t>12/18/2020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111DD-EE88-415F-A8BA-0E1C1F5DB0FD}" type="slidenum">
              <a:rPr lang="en-US" smtClean="0"/>
              <a:t>‹#›</a:t>
            </a:fld>
            <a:endParaRPr lang="en-US"/>
          </a:p>
        </p:txBody>
      </p:sp>
    </p:spTree>
    <p:extLst>
      <p:ext uri="{BB962C8B-B14F-4D97-AF65-F5344CB8AC3E}">
        <p14:creationId xmlns:p14="http://schemas.microsoft.com/office/powerpoint/2010/main" val="9028754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21CD7F8-9F70-4ED9-8641-CEAF77D3D905}" type="datetime1">
              <a:rPr lang="en-US" smtClean="0"/>
              <a:t>12/18/2020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111DD-EE88-415F-A8BA-0E1C1F5DB0FD}" type="slidenum">
              <a:rPr lang="en-US" smtClean="0"/>
              <a:t>‹#›</a:t>
            </a:fld>
            <a:endParaRPr lang="en-US"/>
          </a:p>
        </p:txBody>
      </p:sp>
    </p:spTree>
    <p:extLst>
      <p:ext uri="{BB962C8B-B14F-4D97-AF65-F5344CB8AC3E}">
        <p14:creationId xmlns:p14="http://schemas.microsoft.com/office/powerpoint/2010/main" val="42118090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CC4E6A0-C4E3-4D49-8B7A-1F987225E45E}" type="datetime1">
              <a:rPr lang="en-US" smtClean="0"/>
              <a:t>12/18/2020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F111DD-EE88-415F-A8BA-0E1C1F5DB0FD}" type="slidenum">
              <a:rPr lang="en-US" smtClean="0"/>
              <a:t>‹#›</a:t>
            </a:fld>
            <a:endParaRPr lang="en-US"/>
          </a:p>
        </p:txBody>
      </p:sp>
    </p:spTree>
    <p:extLst>
      <p:ext uri="{BB962C8B-B14F-4D97-AF65-F5344CB8AC3E}">
        <p14:creationId xmlns:p14="http://schemas.microsoft.com/office/powerpoint/2010/main" val="15706525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57C0133-EE9A-40A3-A155-A84FB267E588}" type="datetime1">
              <a:rPr lang="en-US" smtClean="0"/>
              <a:t>12/18/2020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F111DD-EE88-415F-A8BA-0E1C1F5DB0FD}" type="slidenum">
              <a:rPr lang="en-US" smtClean="0"/>
              <a:t>‹#›</a:t>
            </a:fld>
            <a:endParaRPr lang="en-US"/>
          </a:p>
        </p:txBody>
      </p:sp>
    </p:spTree>
    <p:extLst>
      <p:ext uri="{BB962C8B-B14F-4D97-AF65-F5344CB8AC3E}">
        <p14:creationId xmlns:p14="http://schemas.microsoft.com/office/powerpoint/2010/main" val="30768503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1A8955A-E578-4C1C-AA61-E17AFDC97789}" type="datetime1">
              <a:rPr lang="en-US" smtClean="0"/>
              <a:t>12/18/2020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F111DD-EE88-415F-A8BA-0E1C1F5DB0FD}" type="slidenum">
              <a:rPr lang="en-US" smtClean="0"/>
              <a:t>‹#›</a:t>
            </a:fld>
            <a:endParaRPr lang="en-US"/>
          </a:p>
        </p:txBody>
      </p:sp>
    </p:spTree>
    <p:extLst>
      <p:ext uri="{BB962C8B-B14F-4D97-AF65-F5344CB8AC3E}">
        <p14:creationId xmlns:p14="http://schemas.microsoft.com/office/powerpoint/2010/main" val="26194097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5D7F0-2555-4BF3-88AE-711219D8EA82}" type="datetime1">
              <a:rPr lang="en-US" smtClean="0"/>
              <a:t>12/18/2020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F111DD-EE88-415F-A8BA-0E1C1F5DB0FD}" type="slidenum">
              <a:rPr lang="en-US" smtClean="0"/>
              <a:t>‹#›</a:t>
            </a:fld>
            <a:endParaRPr lang="en-US"/>
          </a:p>
        </p:txBody>
      </p:sp>
    </p:spTree>
    <p:extLst>
      <p:ext uri="{BB962C8B-B14F-4D97-AF65-F5344CB8AC3E}">
        <p14:creationId xmlns:p14="http://schemas.microsoft.com/office/powerpoint/2010/main" val="3028764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C05F00B-0945-40E4-B9F6-9ECBAFDB41EB}" type="datetime1">
              <a:rPr lang="en-US" smtClean="0"/>
              <a:t>12/18/2020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F111DD-EE88-415F-A8BA-0E1C1F5DB0FD}" type="slidenum">
              <a:rPr lang="en-US" smtClean="0"/>
              <a:t>‹#›</a:t>
            </a:fld>
            <a:endParaRPr lang="en-US"/>
          </a:p>
        </p:txBody>
      </p:sp>
    </p:spTree>
    <p:extLst>
      <p:ext uri="{BB962C8B-B14F-4D97-AF65-F5344CB8AC3E}">
        <p14:creationId xmlns:p14="http://schemas.microsoft.com/office/powerpoint/2010/main" val="8183136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E83DA6-7E12-438F-8F3E-14323937E4F6}" type="datetime1">
              <a:rPr lang="en-US" smtClean="0"/>
              <a:t>12/18/2020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F111DD-EE88-415F-A8BA-0E1C1F5DB0FD}" type="slidenum">
              <a:rPr lang="en-US" smtClean="0"/>
              <a:t>‹#›</a:t>
            </a:fld>
            <a:endParaRPr lang="en-US"/>
          </a:p>
        </p:txBody>
      </p:sp>
    </p:spTree>
    <p:extLst>
      <p:ext uri="{BB962C8B-B14F-4D97-AF65-F5344CB8AC3E}">
        <p14:creationId xmlns:p14="http://schemas.microsoft.com/office/powerpoint/2010/main" val="12456899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8F4FF0-290D-434B-8B1C-2C86BE86FFDD}" type="datetime1">
              <a:rPr lang="en-US" smtClean="0"/>
              <a:t>12/18/2020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F111DD-EE88-415F-A8BA-0E1C1F5DB0FD}" type="slidenum">
              <a:rPr lang="en-US" smtClean="0"/>
              <a:t>‹#›</a:t>
            </a:fld>
            <a:endParaRPr lang="en-US"/>
          </a:p>
        </p:txBody>
      </p:sp>
    </p:spTree>
    <p:extLst>
      <p:ext uri="{BB962C8B-B14F-4D97-AF65-F5344CB8AC3E}">
        <p14:creationId xmlns:p14="http://schemas.microsoft.com/office/powerpoint/2010/main" val="4813605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www.illinois.gov/SexualHarassment"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www.eeoc.gov/"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duquoin.org/wp-content/uploads/2020/12/Sexual-Harassment-Prevention-Signature-Page.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21161" y="451094"/>
            <a:ext cx="8170032" cy="2429642"/>
          </a:xfrm>
          <a:prstGeom prst="rect">
            <a:avLst/>
          </a:prstGeom>
        </p:spPr>
        <p:txBody>
          <a:bodyPr vert="horz" lIns="91440" tIns="45720" rIns="91440" bIns="45720" rtlCol="0" anchor="b">
            <a:normAutofit fontScale="9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dirty="0">
                <a:solidFill>
                  <a:srgbClr val="002060"/>
                </a:solidFill>
                <a:latin typeface="Arial Black" panose="020B0A04020102020204" pitchFamily="34" charset="0"/>
              </a:rPr>
              <a:t>Sexual Harassment Prevention </a:t>
            </a:r>
            <a:br>
              <a:rPr lang="en-US" dirty="0">
                <a:solidFill>
                  <a:srgbClr val="002060"/>
                </a:solidFill>
              </a:rPr>
            </a:br>
            <a:endParaRPr lang="en-US" sz="3500" dirty="0">
              <a:solidFill>
                <a:srgbClr val="002060"/>
              </a:solidFill>
            </a:endParaRPr>
          </a:p>
          <a:p>
            <a:r>
              <a:rPr lang="en-US" sz="3600" dirty="0">
                <a:solidFill>
                  <a:srgbClr val="002060"/>
                </a:solidFill>
                <a:latin typeface="+mn-lt"/>
              </a:rPr>
              <a:t>Annual Training</a:t>
            </a:r>
            <a:br>
              <a:rPr lang="en-US" sz="3600" dirty="0">
                <a:solidFill>
                  <a:srgbClr val="002060"/>
                </a:solidFill>
                <a:latin typeface="+mn-lt"/>
              </a:rPr>
            </a:br>
            <a:endParaRPr lang="en-US" sz="3600" dirty="0">
              <a:solidFill>
                <a:srgbClr val="002060"/>
              </a:solidFill>
              <a:latin typeface="+mn-lt"/>
            </a:endParaRPr>
          </a:p>
        </p:txBody>
      </p:sp>
      <p:sp>
        <p:nvSpPr>
          <p:cNvPr id="6" name="Subtitle 2"/>
          <p:cNvSpPr txBox="1">
            <a:spLocks/>
          </p:cNvSpPr>
          <p:nvPr/>
        </p:nvSpPr>
        <p:spPr>
          <a:xfrm>
            <a:off x="1050879" y="3573518"/>
            <a:ext cx="10189550" cy="264175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800" dirty="0">
                <a:solidFill>
                  <a:srgbClr val="002060"/>
                </a:solidFill>
              </a:rPr>
              <a:t>In compliance with the </a:t>
            </a:r>
          </a:p>
          <a:p>
            <a:pPr algn="l"/>
            <a:r>
              <a:rPr lang="en-US" sz="2800" dirty="0">
                <a:solidFill>
                  <a:srgbClr val="002060"/>
                </a:solidFill>
              </a:rPr>
              <a:t>Illinois Human Rights Act &amp; State Officials and Employee Ethics Act</a:t>
            </a:r>
          </a:p>
          <a:p>
            <a:pPr algn="l"/>
            <a:endParaRPr lang="en-US" sz="2800" dirty="0">
              <a:solidFill>
                <a:srgbClr val="002060"/>
              </a:solidFill>
            </a:endParaRPr>
          </a:p>
          <a:p>
            <a:pPr algn="l"/>
            <a:r>
              <a:rPr lang="en-US" sz="1800" dirty="0">
                <a:solidFill>
                  <a:srgbClr val="002060"/>
                </a:solidFill>
              </a:rPr>
              <a:t>Based on the Illinois Municipal League Model Policy Prohibiting Sexual Harassment</a:t>
            </a:r>
          </a:p>
          <a:p>
            <a:pPr algn="l"/>
            <a:endParaRPr lang="en-US" sz="1800" dirty="0">
              <a:solidFill>
                <a:srgbClr val="002060"/>
              </a:solidFill>
            </a:endParaRPr>
          </a:p>
          <a:p>
            <a:pPr algn="l"/>
            <a:r>
              <a:rPr lang="en-US" sz="1800" dirty="0">
                <a:solidFill>
                  <a:srgbClr val="002060"/>
                </a:solidFill>
              </a:rPr>
              <a:t>December 2020  </a:t>
            </a:r>
          </a:p>
        </p:txBody>
      </p:sp>
    </p:spTree>
    <p:extLst>
      <p:ext uri="{BB962C8B-B14F-4D97-AF65-F5344CB8AC3E}">
        <p14:creationId xmlns:p14="http://schemas.microsoft.com/office/powerpoint/2010/main" val="27064815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9448799" y="6492875"/>
            <a:ext cx="2743200" cy="365125"/>
          </a:xfrm>
        </p:spPr>
        <p:txBody>
          <a:bodyPr/>
          <a:lstStyle/>
          <a:p>
            <a:fld id="{CDF111DD-EE88-415F-A8BA-0E1C1F5DB0FD}" type="slidenum">
              <a:rPr lang="en-US" smtClean="0"/>
              <a:t>10</a:t>
            </a:fld>
            <a:endParaRPr lang="en-US" dirty="0"/>
          </a:p>
        </p:txBody>
      </p:sp>
      <p:sp>
        <p:nvSpPr>
          <p:cNvPr id="4" name="Title 1"/>
          <p:cNvSpPr txBox="1">
            <a:spLocks/>
          </p:cNvSpPr>
          <p:nvPr/>
        </p:nvSpPr>
        <p:spPr>
          <a:xfrm>
            <a:off x="677334" y="442335"/>
            <a:ext cx="11232168" cy="1320800"/>
          </a:xfrm>
          <a:prstGeom prst="rect">
            <a:avLst/>
          </a:prstGeom>
        </p:spPr>
        <p:txBody>
          <a:bodyP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0000"/>
              </a:lnSpc>
            </a:pPr>
            <a:r>
              <a:rPr lang="en-US" sz="17600" dirty="0">
                <a:solidFill>
                  <a:srgbClr val="002060"/>
                </a:solidFill>
                <a:latin typeface="Arial Black" panose="020B0A04020102020204" pitchFamily="34" charset="0"/>
              </a:rPr>
              <a:t>Procedure for Reporting an Allegation of Sexual Harassment</a:t>
            </a:r>
            <a:br>
              <a:rPr lang="en-US" dirty="0"/>
            </a:br>
            <a:endParaRPr lang="en-US" dirty="0">
              <a:solidFill>
                <a:srgbClr val="002060"/>
              </a:solidFill>
            </a:endParaRPr>
          </a:p>
        </p:txBody>
      </p:sp>
      <p:sp>
        <p:nvSpPr>
          <p:cNvPr id="5" name="Content Placeholder 2"/>
          <p:cNvSpPr txBox="1">
            <a:spLocks/>
          </p:cNvSpPr>
          <p:nvPr/>
        </p:nvSpPr>
        <p:spPr>
          <a:xfrm>
            <a:off x="299546" y="1989997"/>
            <a:ext cx="11609956" cy="453731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pPr>
            <a:r>
              <a:rPr lang="en-US" sz="2600" dirty="0"/>
              <a:t>Complaints of Sexual Harassment of an Elected Official By Another Elected Official</a:t>
            </a:r>
          </a:p>
          <a:p>
            <a:pPr lvl="1">
              <a:lnSpc>
                <a:spcPct val="110000"/>
              </a:lnSpc>
              <a:spcBef>
                <a:spcPts val="1800"/>
              </a:spcBef>
            </a:pPr>
            <a:r>
              <a:rPr lang="en-US" sz="2200" dirty="0"/>
              <a:t>Public Act (P.A.) 101-0221 amended the State Officials and Employees Ethics Act to require municipalities to provide for the independent review of complaints of sexual harassment of an elected official by another elected official.</a:t>
            </a:r>
          </a:p>
          <a:p>
            <a:pPr lvl="1">
              <a:lnSpc>
                <a:spcPct val="110000"/>
              </a:lnSpc>
              <a:spcBef>
                <a:spcPts val="1000"/>
              </a:spcBef>
            </a:pPr>
            <a:r>
              <a:rPr lang="en-US" sz="2200" dirty="0"/>
              <a:t>At the request of an elected official, the municipality must retain an experienced outside consultant to receive complaints of sexual harassment of an elected official by another elected official and independently review those complaints. When completed, that review will be provided to the corporate authorities of the municipality for appropriate action under the Policy Prohibiting Sexual Harassment.</a:t>
            </a:r>
          </a:p>
          <a:p>
            <a:pPr lvl="1">
              <a:lnSpc>
                <a:spcPct val="110000"/>
              </a:lnSpc>
              <a:spcBef>
                <a:spcPts val="1000"/>
              </a:spcBef>
            </a:pPr>
            <a:r>
              <a:rPr lang="en-US" sz="2200" dirty="0"/>
              <a:t>Elected officials may also report allegations of sexual harassment to the                              municipality’s chief administrative or chief elected official.</a:t>
            </a:r>
          </a:p>
        </p:txBody>
      </p:sp>
    </p:spTree>
    <p:extLst>
      <p:ext uri="{BB962C8B-B14F-4D97-AF65-F5344CB8AC3E}">
        <p14:creationId xmlns:p14="http://schemas.microsoft.com/office/powerpoint/2010/main" val="30534917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677334" y="6482800"/>
            <a:ext cx="6297612" cy="365125"/>
          </a:xfrm>
        </p:spPr>
        <p:txBody>
          <a:bodyPr/>
          <a:lstStyle/>
          <a:p>
            <a:pPr algn="l"/>
            <a:r>
              <a:rPr lang="en-US" dirty="0"/>
              <a:t>From IDHR Sexual Harassment Prevention Training Program April 2020</a:t>
            </a:r>
          </a:p>
        </p:txBody>
      </p:sp>
      <p:sp>
        <p:nvSpPr>
          <p:cNvPr id="3" name="Slide Number Placeholder 2"/>
          <p:cNvSpPr>
            <a:spLocks noGrp="1"/>
          </p:cNvSpPr>
          <p:nvPr>
            <p:ph type="sldNum" sz="quarter" idx="12"/>
          </p:nvPr>
        </p:nvSpPr>
        <p:spPr>
          <a:xfrm>
            <a:off x="9448799" y="6492875"/>
            <a:ext cx="2743200" cy="365125"/>
          </a:xfrm>
        </p:spPr>
        <p:txBody>
          <a:bodyPr/>
          <a:lstStyle/>
          <a:p>
            <a:fld id="{CDF111DD-EE88-415F-A8BA-0E1C1F5DB0FD}" type="slidenum">
              <a:rPr lang="en-US" smtClean="0"/>
              <a:t>11</a:t>
            </a:fld>
            <a:endParaRPr lang="en-US" dirty="0"/>
          </a:p>
        </p:txBody>
      </p:sp>
      <p:sp>
        <p:nvSpPr>
          <p:cNvPr id="4" name="Title 1"/>
          <p:cNvSpPr txBox="1">
            <a:spLocks/>
          </p:cNvSpPr>
          <p:nvPr/>
        </p:nvSpPr>
        <p:spPr>
          <a:xfrm>
            <a:off x="677334" y="230466"/>
            <a:ext cx="11232168" cy="1320800"/>
          </a:xfrm>
          <a:prstGeom prst="rect">
            <a:avLst/>
          </a:prstGeom>
        </p:spPr>
        <p:txBody>
          <a:bodyP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0000"/>
              </a:lnSpc>
            </a:pPr>
            <a:r>
              <a:rPr lang="en-US" sz="17600" dirty="0">
                <a:solidFill>
                  <a:srgbClr val="002060"/>
                </a:solidFill>
                <a:latin typeface="Arial Black" panose="020B0A04020102020204" pitchFamily="34" charset="0"/>
              </a:rPr>
              <a:t>Procedure for Reporting an Allegation of Sexual Harassment</a:t>
            </a:r>
          </a:p>
          <a:p>
            <a:pPr>
              <a:lnSpc>
                <a:spcPct val="110000"/>
              </a:lnSpc>
            </a:pPr>
            <a:r>
              <a:rPr lang="en-US" sz="17600" dirty="0">
                <a:solidFill>
                  <a:srgbClr val="002060"/>
                </a:solidFill>
                <a:latin typeface="Arial Black" panose="020B0A04020102020204" pitchFamily="34" charset="0"/>
              </a:rPr>
              <a:t>to IDHR</a:t>
            </a:r>
            <a:br>
              <a:rPr lang="en-US" dirty="0"/>
            </a:br>
            <a:endParaRPr lang="en-US" dirty="0">
              <a:solidFill>
                <a:srgbClr val="002060"/>
              </a:solidFill>
            </a:endParaRPr>
          </a:p>
        </p:txBody>
      </p:sp>
      <p:sp>
        <p:nvSpPr>
          <p:cNvPr id="5" name="Content Placeholder 2"/>
          <p:cNvSpPr txBox="1">
            <a:spLocks/>
          </p:cNvSpPr>
          <p:nvPr/>
        </p:nvSpPr>
        <p:spPr>
          <a:xfrm>
            <a:off x="677334" y="2316703"/>
            <a:ext cx="10986842" cy="409524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If you or someone you know has experienced or witnessed unwelcome conduct of a sexual nature in the workplace, please call the </a:t>
            </a:r>
            <a:r>
              <a:rPr lang="en-US" i="1" dirty="0"/>
              <a:t>State of Illinois Sexual Harassment and Discrimination Helpline</a:t>
            </a:r>
            <a:r>
              <a:rPr lang="en-US" dirty="0"/>
              <a:t> for assistance. Calls are confidential and can be made anonymously.</a:t>
            </a:r>
          </a:p>
          <a:p>
            <a:pPr marL="0" indent="0" algn="ctr">
              <a:buFont typeface="Arial" panose="020B0604020202020204" pitchFamily="34" charset="0"/>
              <a:buNone/>
            </a:pPr>
            <a:r>
              <a:rPr lang="en-US" b="1" dirty="0">
                <a:solidFill>
                  <a:schemeClr val="accent5"/>
                </a:solidFill>
              </a:rPr>
              <a:t>Call: 1-877-236-7703</a:t>
            </a:r>
          </a:p>
          <a:p>
            <a:pPr marL="0" indent="0" algn="ctr">
              <a:buFont typeface="Arial" panose="020B0604020202020204" pitchFamily="34" charset="0"/>
              <a:buNone/>
            </a:pPr>
            <a:r>
              <a:rPr lang="en-US" b="1" dirty="0">
                <a:solidFill>
                  <a:schemeClr val="accent5"/>
                </a:solidFill>
              </a:rPr>
              <a:t>Visit: </a:t>
            </a:r>
            <a:r>
              <a:rPr lang="en-US" dirty="0">
                <a:solidFill>
                  <a:srgbClr val="0070C0"/>
                </a:solidFill>
                <a:hlinkClick r:id="rId2">
                  <a:extLst>
                    <a:ext uri="{A12FA001-AC4F-418D-AE19-62706E023703}">
                      <ahyp:hlinkClr xmlns:ahyp="http://schemas.microsoft.com/office/drawing/2018/hyperlinkcolor" val="tx"/>
                    </a:ext>
                  </a:extLst>
                </a:hlinkClick>
              </a:rPr>
              <a:t>www.Illinois.gov/SexualHarassment</a:t>
            </a:r>
            <a:endParaRPr lang="en-US" dirty="0">
              <a:solidFill>
                <a:srgbClr val="0070C0"/>
              </a:solidFill>
            </a:endParaRPr>
          </a:p>
          <a:p>
            <a:pPr marL="0" indent="0">
              <a:spcBef>
                <a:spcPts val="1800"/>
              </a:spcBef>
              <a:buFont typeface="Arial" panose="020B0604020202020204" pitchFamily="34" charset="0"/>
              <a:buNone/>
            </a:pPr>
            <a:r>
              <a:rPr lang="en-US" dirty="0"/>
              <a:t>Helpline representatives can help callers navigate their numerous reporting options and share additional information related to                counseling, legal assistance and frequently asked questions. </a:t>
            </a:r>
          </a:p>
        </p:txBody>
      </p:sp>
    </p:spTree>
    <p:extLst>
      <p:ext uri="{BB962C8B-B14F-4D97-AF65-F5344CB8AC3E}">
        <p14:creationId xmlns:p14="http://schemas.microsoft.com/office/powerpoint/2010/main" val="31800964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677334" y="6482802"/>
            <a:ext cx="6297612" cy="365125"/>
          </a:xfrm>
        </p:spPr>
        <p:txBody>
          <a:bodyPr/>
          <a:lstStyle/>
          <a:p>
            <a:pPr algn="l"/>
            <a:r>
              <a:rPr lang="en-US" dirty="0"/>
              <a:t>From IDHR Sexual Harassment Prevention Training Program April 2020</a:t>
            </a:r>
          </a:p>
        </p:txBody>
      </p:sp>
      <p:sp>
        <p:nvSpPr>
          <p:cNvPr id="3" name="Slide Number Placeholder 2"/>
          <p:cNvSpPr>
            <a:spLocks noGrp="1"/>
          </p:cNvSpPr>
          <p:nvPr>
            <p:ph type="sldNum" sz="quarter" idx="12"/>
          </p:nvPr>
        </p:nvSpPr>
        <p:spPr>
          <a:xfrm>
            <a:off x="9448799" y="6492875"/>
            <a:ext cx="2743200" cy="365125"/>
          </a:xfrm>
        </p:spPr>
        <p:txBody>
          <a:bodyPr/>
          <a:lstStyle/>
          <a:p>
            <a:fld id="{CDF111DD-EE88-415F-A8BA-0E1C1F5DB0FD}" type="slidenum">
              <a:rPr lang="en-US" smtClean="0"/>
              <a:t>12</a:t>
            </a:fld>
            <a:endParaRPr lang="en-US" dirty="0"/>
          </a:p>
        </p:txBody>
      </p:sp>
      <p:sp>
        <p:nvSpPr>
          <p:cNvPr id="4" name="Title 1"/>
          <p:cNvSpPr txBox="1">
            <a:spLocks/>
          </p:cNvSpPr>
          <p:nvPr/>
        </p:nvSpPr>
        <p:spPr>
          <a:xfrm>
            <a:off x="677334" y="230466"/>
            <a:ext cx="11232168" cy="1320800"/>
          </a:xfrm>
          <a:prstGeom prst="rect">
            <a:avLst/>
          </a:prstGeom>
        </p:spPr>
        <p:txBody>
          <a:bodyP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0000"/>
              </a:lnSpc>
            </a:pPr>
            <a:r>
              <a:rPr lang="en-US" sz="17600" dirty="0">
                <a:solidFill>
                  <a:srgbClr val="002060"/>
                </a:solidFill>
                <a:latin typeface="Arial Black" panose="020B0A04020102020204" pitchFamily="34" charset="0"/>
              </a:rPr>
              <a:t>Procedure for Reporting an Allegation of Sexual Harassment</a:t>
            </a:r>
          </a:p>
          <a:p>
            <a:pPr>
              <a:lnSpc>
                <a:spcPct val="110000"/>
              </a:lnSpc>
            </a:pPr>
            <a:r>
              <a:rPr lang="en-US" sz="17600" dirty="0">
                <a:solidFill>
                  <a:srgbClr val="002060"/>
                </a:solidFill>
                <a:latin typeface="Arial Black" panose="020B0A04020102020204" pitchFamily="34" charset="0"/>
              </a:rPr>
              <a:t>to EEOC</a:t>
            </a:r>
            <a:br>
              <a:rPr lang="en-US" dirty="0"/>
            </a:br>
            <a:endParaRPr lang="en-US" dirty="0">
              <a:solidFill>
                <a:srgbClr val="002060"/>
              </a:solidFill>
            </a:endParaRPr>
          </a:p>
        </p:txBody>
      </p:sp>
      <p:sp>
        <p:nvSpPr>
          <p:cNvPr id="5" name="Content Placeholder 2"/>
          <p:cNvSpPr txBox="1">
            <a:spLocks/>
          </p:cNvSpPr>
          <p:nvPr/>
        </p:nvSpPr>
        <p:spPr>
          <a:xfrm>
            <a:off x="677334" y="2205193"/>
            <a:ext cx="10808422" cy="4287682"/>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20000"/>
              </a:lnSpc>
              <a:buFont typeface="Arial" panose="020B0604020202020204" pitchFamily="34" charset="0"/>
              <a:buNone/>
            </a:pPr>
            <a:r>
              <a:rPr lang="en-US" sz="3600" b="1" dirty="0"/>
              <a:t>To file a charge,  call or visit online:</a:t>
            </a:r>
          </a:p>
          <a:p>
            <a:pPr marL="0" indent="0" algn="ctr">
              <a:lnSpc>
                <a:spcPct val="120000"/>
              </a:lnSpc>
              <a:buFont typeface="Arial" panose="020B0604020202020204" pitchFamily="34" charset="0"/>
              <a:buNone/>
            </a:pPr>
            <a:r>
              <a:rPr lang="en-US" sz="3200" b="1" dirty="0">
                <a:solidFill>
                  <a:schemeClr val="accent5"/>
                </a:solidFill>
              </a:rPr>
              <a:t>1-800-669-4000 | </a:t>
            </a:r>
            <a:r>
              <a:rPr lang="en-US" sz="3200" b="1" u="sng" dirty="0">
                <a:solidFill>
                  <a:schemeClr val="accent5"/>
                </a:solidFill>
                <a:hlinkClick r:id="rId2"/>
              </a:rPr>
              <a:t>www.EEOC.GOV</a:t>
            </a:r>
            <a:br>
              <a:rPr lang="en-US" sz="2400" dirty="0"/>
            </a:br>
            <a:r>
              <a:rPr lang="en-US" sz="2200" dirty="0"/>
              <a:t>1-800-669-6820 (TTY for Deaf/Hard of Hearing callers only)</a:t>
            </a:r>
            <a:br>
              <a:rPr lang="en-US" sz="2200" dirty="0"/>
            </a:br>
            <a:r>
              <a:rPr lang="en-US" sz="2200" dirty="0"/>
              <a:t>1-844-234-5122 (ASL Video Phone for Deaf/Hard of Hearing callers only)</a:t>
            </a:r>
            <a:br>
              <a:rPr lang="en-US" sz="2400" dirty="0"/>
            </a:br>
            <a:endParaRPr lang="en-US" sz="1300" dirty="0"/>
          </a:p>
          <a:p>
            <a:pPr marL="0" indent="0">
              <a:lnSpc>
                <a:spcPct val="130000"/>
              </a:lnSpc>
              <a:buFont typeface="Arial" panose="020B0604020202020204" pitchFamily="34" charset="0"/>
              <a:buNone/>
            </a:pPr>
            <a:r>
              <a:rPr lang="en-US" sz="2400" b="1" u="sng" dirty="0"/>
              <a:t>EEOC Offices Serving Illinois</a:t>
            </a:r>
            <a:endParaRPr lang="en-US" sz="2400" u="sng" dirty="0"/>
          </a:p>
          <a:p>
            <a:pPr>
              <a:lnSpc>
                <a:spcPct val="130000"/>
              </a:lnSpc>
              <a:spcBef>
                <a:spcPts val="1200"/>
              </a:spcBef>
            </a:pPr>
            <a:r>
              <a:rPr lang="en-US" sz="2200" b="1" dirty="0"/>
              <a:t>Chicago District Office.	</a:t>
            </a:r>
            <a:r>
              <a:rPr lang="en-US" sz="2200" dirty="0"/>
              <a:t>John C. </a:t>
            </a:r>
            <a:r>
              <a:rPr lang="en-US" sz="2200" dirty="0" err="1"/>
              <a:t>Kluczynski</a:t>
            </a:r>
            <a:r>
              <a:rPr lang="en-US" sz="2200" dirty="0"/>
              <a:t> Federal Building, </a:t>
            </a:r>
          </a:p>
          <a:p>
            <a:pPr marL="0" indent="0">
              <a:lnSpc>
                <a:spcPct val="130000"/>
              </a:lnSpc>
              <a:spcBef>
                <a:spcPts val="0"/>
              </a:spcBef>
              <a:buNone/>
            </a:pPr>
            <a:r>
              <a:rPr lang="en-US" sz="2200" dirty="0"/>
              <a:t>			230 South Dearborn Street, Chicago, IL 60604</a:t>
            </a:r>
          </a:p>
          <a:p>
            <a:pPr>
              <a:lnSpc>
                <a:spcPct val="130000"/>
              </a:lnSpc>
            </a:pPr>
            <a:r>
              <a:rPr lang="en-US" sz="2200" b="1" dirty="0"/>
              <a:t>St. Louis District Office.	</a:t>
            </a:r>
            <a:r>
              <a:rPr lang="en-US" sz="2200" dirty="0"/>
              <a:t>Robert A. Young Federal Building, </a:t>
            </a:r>
          </a:p>
          <a:p>
            <a:pPr marL="457200" lvl="1" indent="0">
              <a:lnSpc>
                <a:spcPct val="130000"/>
              </a:lnSpc>
              <a:spcBef>
                <a:spcPts val="0"/>
              </a:spcBef>
              <a:buNone/>
            </a:pPr>
            <a:r>
              <a:rPr lang="en-US" sz="2200" dirty="0"/>
              <a:t>			1222 Spruce Street, Room 8.100, St. Louis, MO 63103</a:t>
            </a:r>
          </a:p>
          <a:p>
            <a:pPr marL="0" indent="0">
              <a:lnSpc>
                <a:spcPct val="130000"/>
              </a:lnSpc>
              <a:buFont typeface="Arial" panose="020B0604020202020204" pitchFamily="34" charset="0"/>
              <a:buNone/>
            </a:pPr>
            <a:endParaRPr lang="en-US" sz="2400" dirty="0"/>
          </a:p>
        </p:txBody>
      </p:sp>
    </p:spTree>
    <p:extLst>
      <p:ext uri="{BB962C8B-B14F-4D97-AF65-F5344CB8AC3E}">
        <p14:creationId xmlns:p14="http://schemas.microsoft.com/office/powerpoint/2010/main" val="42909868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9448799" y="6492875"/>
            <a:ext cx="2743200" cy="365125"/>
          </a:xfrm>
        </p:spPr>
        <p:txBody>
          <a:bodyPr/>
          <a:lstStyle/>
          <a:p>
            <a:fld id="{CDF111DD-EE88-415F-A8BA-0E1C1F5DB0FD}" type="slidenum">
              <a:rPr lang="en-US" smtClean="0"/>
              <a:t>13</a:t>
            </a:fld>
            <a:endParaRPr lang="en-US" dirty="0"/>
          </a:p>
        </p:txBody>
      </p:sp>
      <p:sp>
        <p:nvSpPr>
          <p:cNvPr id="4" name="Title 1"/>
          <p:cNvSpPr txBox="1">
            <a:spLocks/>
          </p:cNvSpPr>
          <p:nvPr/>
        </p:nvSpPr>
        <p:spPr>
          <a:xfrm>
            <a:off x="677333" y="442334"/>
            <a:ext cx="11076051" cy="132080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002060"/>
                </a:solidFill>
                <a:latin typeface="Arial Black" panose="020B0A04020102020204" pitchFamily="34" charset="0"/>
              </a:rPr>
              <a:t>Prohibition on Retaliation for Reporting Sexual Harassment</a:t>
            </a:r>
          </a:p>
        </p:txBody>
      </p:sp>
      <p:sp>
        <p:nvSpPr>
          <p:cNvPr id="5" name="Content Placeholder 2"/>
          <p:cNvSpPr txBox="1">
            <a:spLocks/>
          </p:cNvSpPr>
          <p:nvPr/>
        </p:nvSpPr>
        <p:spPr>
          <a:xfrm>
            <a:off x="677333" y="2160589"/>
            <a:ext cx="10797271" cy="447438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pPr>
            <a:r>
              <a:rPr lang="en-US" dirty="0"/>
              <a:t>The Policy Prohibiting Sexual Harassment prohibits any retaliation against any municipal employee or official for:</a:t>
            </a:r>
          </a:p>
          <a:p>
            <a:pPr lvl="1">
              <a:lnSpc>
                <a:spcPct val="110000"/>
              </a:lnSpc>
            </a:pPr>
            <a:r>
              <a:rPr lang="en-US" sz="2800" dirty="0"/>
              <a:t>Disclosure or threatened disclosure of any violation of this policy; or</a:t>
            </a:r>
          </a:p>
          <a:p>
            <a:pPr lvl="1">
              <a:lnSpc>
                <a:spcPct val="110000"/>
              </a:lnSpc>
            </a:pPr>
            <a:r>
              <a:rPr lang="en-US" sz="2800" dirty="0"/>
              <a:t>Providing information related to an investigation or testimony before any public body conducting an investigation, hearing or inquiry into any violation of this policy; or</a:t>
            </a:r>
          </a:p>
          <a:p>
            <a:pPr lvl="1">
              <a:lnSpc>
                <a:spcPct val="110000"/>
              </a:lnSpc>
            </a:pPr>
            <a:r>
              <a:rPr lang="en-US" sz="2800" dirty="0"/>
              <a:t>Assistance with or participation in a proceeding to enforce the provisions of this policy.</a:t>
            </a:r>
          </a:p>
          <a:p>
            <a:pPr>
              <a:lnSpc>
                <a:spcPct val="110000"/>
              </a:lnSpc>
            </a:pPr>
            <a:endParaRPr lang="en-US" dirty="0"/>
          </a:p>
          <a:p>
            <a:pPr marL="0" indent="0">
              <a:lnSpc>
                <a:spcPct val="110000"/>
              </a:lnSpc>
              <a:buFont typeface="Arial" panose="020B0604020202020204" pitchFamily="34" charset="0"/>
              <a:buNone/>
            </a:pPr>
            <a:endParaRPr lang="en-US" dirty="0"/>
          </a:p>
        </p:txBody>
      </p:sp>
    </p:spTree>
    <p:extLst>
      <p:ext uri="{BB962C8B-B14F-4D97-AF65-F5344CB8AC3E}">
        <p14:creationId xmlns:p14="http://schemas.microsoft.com/office/powerpoint/2010/main" val="16818656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9448799" y="6492875"/>
            <a:ext cx="2743200" cy="365125"/>
          </a:xfrm>
        </p:spPr>
        <p:txBody>
          <a:bodyPr/>
          <a:lstStyle/>
          <a:p>
            <a:fld id="{CDF111DD-EE88-415F-A8BA-0E1C1F5DB0FD}" type="slidenum">
              <a:rPr lang="en-US" smtClean="0"/>
              <a:t>14</a:t>
            </a:fld>
            <a:endParaRPr lang="en-US" dirty="0"/>
          </a:p>
        </p:txBody>
      </p:sp>
      <p:sp>
        <p:nvSpPr>
          <p:cNvPr id="4" name="Title 1"/>
          <p:cNvSpPr txBox="1">
            <a:spLocks/>
          </p:cNvSpPr>
          <p:nvPr/>
        </p:nvSpPr>
        <p:spPr>
          <a:xfrm>
            <a:off x="677333" y="442334"/>
            <a:ext cx="11076051" cy="132080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002060"/>
                </a:solidFill>
                <a:latin typeface="Arial Black" panose="020B0A04020102020204" pitchFamily="34" charset="0"/>
              </a:rPr>
              <a:t>Prohibition on Retaliation for Reporting Sexual Harassment</a:t>
            </a:r>
          </a:p>
        </p:txBody>
      </p:sp>
      <p:sp>
        <p:nvSpPr>
          <p:cNvPr id="5" name="Content Placeholder 2"/>
          <p:cNvSpPr txBox="1">
            <a:spLocks/>
          </p:cNvSpPr>
          <p:nvPr/>
        </p:nvSpPr>
        <p:spPr>
          <a:xfrm>
            <a:off x="677333" y="2160589"/>
            <a:ext cx="10790141" cy="4450073"/>
          </a:xfrm>
          <a:prstGeom prst="rect">
            <a:avLst/>
          </a:prstGeom>
        </p:spPr>
        <p:txBody>
          <a:bodyPr>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en-US" sz="3200" dirty="0"/>
              <a:t>Retaliation is defined as: the reprimand, discharge, suspension, demotion, denial of promotion or transfer, or change in the terms or conditions of employment of any municipal employee that is taken as a result of a municipal employee’s or official’s involvement in protected activity pursuant to this policy.</a:t>
            </a:r>
          </a:p>
          <a:p>
            <a:pPr>
              <a:lnSpc>
                <a:spcPct val="120000"/>
              </a:lnSpc>
            </a:pPr>
            <a:r>
              <a:rPr lang="en-US" sz="3200" dirty="0"/>
              <a:t>No individual making a report will be retaliated against, even if a report made in good faith is not substantiated. </a:t>
            </a:r>
          </a:p>
          <a:p>
            <a:pPr>
              <a:lnSpc>
                <a:spcPct val="120000"/>
              </a:lnSpc>
            </a:pPr>
            <a:r>
              <a:rPr lang="en-US" sz="3200" dirty="0"/>
              <a:t>Any witness to an incident of sexual harassment will be protected                   from retaliation</a:t>
            </a:r>
            <a:r>
              <a:rPr lang="en-US" dirty="0"/>
              <a:t>.</a:t>
            </a:r>
          </a:p>
          <a:p>
            <a:endParaRPr lang="en-US" sz="2000" dirty="0"/>
          </a:p>
        </p:txBody>
      </p:sp>
    </p:spTree>
    <p:extLst>
      <p:ext uri="{BB962C8B-B14F-4D97-AF65-F5344CB8AC3E}">
        <p14:creationId xmlns:p14="http://schemas.microsoft.com/office/powerpoint/2010/main" val="27677405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9448799" y="6492875"/>
            <a:ext cx="2743200" cy="365125"/>
          </a:xfrm>
        </p:spPr>
        <p:txBody>
          <a:bodyPr/>
          <a:lstStyle/>
          <a:p>
            <a:fld id="{CDF111DD-EE88-415F-A8BA-0E1C1F5DB0FD}" type="slidenum">
              <a:rPr lang="en-US" smtClean="0"/>
              <a:t>15</a:t>
            </a:fld>
            <a:endParaRPr lang="en-US" dirty="0"/>
          </a:p>
        </p:txBody>
      </p:sp>
      <p:sp>
        <p:nvSpPr>
          <p:cNvPr id="4" name="Title 1"/>
          <p:cNvSpPr txBox="1">
            <a:spLocks/>
          </p:cNvSpPr>
          <p:nvPr/>
        </p:nvSpPr>
        <p:spPr>
          <a:xfrm>
            <a:off x="677333" y="442334"/>
            <a:ext cx="11076051" cy="132080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002060"/>
                </a:solidFill>
                <a:latin typeface="Arial Black" panose="020B0A04020102020204" pitchFamily="34" charset="0"/>
              </a:rPr>
              <a:t>Prohibition on Retaliation for Reporting Sexual Harassment</a:t>
            </a:r>
          </a:p>
        </p:txBody>
      </p:sp>
      <p:sp>
        <p:nvSpPr>
          <p:cNvPr id="5" name="Content Placeholder 2"/>
          <p:cNvSpPr txBox="1">
            <a:spLocks/>
          </p:cNvSpPr>
          <p:nvPr/>
        </p:nvSpPr>
        <p:spPr>
          <a:xfrm>
            <a:off x="677334" y="2370449"/>
            <a:ext cx="10820122" cy="44650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pPr>
            <a:r>
              <a:rPr lang="en-US" dirty="0"/>
              <a:t>Reporting sexual harassment is protected by the Policy Prohibiting Sexual Harassment and is further protected by: </a:t>
            </a:r>
          </a:p>
          <a:p>
            <a:pPr lvl="1">
              <a:lnSpc>
                <a:spcPct val="110000"/>
              </a:lnSpc>
              <a:spcBef>
                <a:spcPts val="1000"/>
              </a:spcBef>
            </a:pPr>
            <a:r>
              <a:rPr lang="en-US" sz="2800" dirty="0"/>
              <a:t>The State Officials and Employees Ethics Act (5 ILCS 430/15-10); </a:t>
            </a:r>
          </a:p>
          <a:p>
            <a:pPr lvl="1">
              <a:lnSpc>
                <a:spcPct val="110000"/>
              </a:lnSpc>
              <a:spcBef>
                <a:spcPts val="1000"/>
              </a:spcBef>
            </a:pPr>
            <a:r>
              <a:rPr lang="en-US" sz="2800" dirty="0"/>
              <a:t>The Whistleblower Act (740 ILCS 174/15(a)); and, </a:t>
            </a:r>
          </a:p>
          <a:p>
            <a:pPr lvl="1">
              <a:lnSpc>
                <a:spcPct val="110000"/>
              </a:lnSpc>
              <a:spcBef>
                <a:spcPts val="1000"/>
              </a:spcBef>
            </a:pPr>
            <a:r>
              <a:rPr lang="en-US" sz="2800" dirty="0"/>
              <a:t>The Illinois Human Rights Act (775 ILCS 5/6-101). </a:t>
            </a:r>
          </a:p>
        </p:txBody>
      </p:sp>
    </p:spTree>
    <p:extLst>
      <p:ext uri="{BB962C8B-B14F-4D97-AF65-F5344CB8AC3E}">
        <p14:creationId xmlns:p14="http://schemas.microsoft.com/office/powerpoint/2010/main" val="24343821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9448799" y="6492875"/>
            <a:ext cx="2743200" cy="365125"/>
          </a:xfrm>
        </p:spPr>
        <p:txBody>
          <a:bodyPr/>
          <a:lstStyle/>
          <a:p>
            <a:fld id="{CDF111DD-EE88-415F-A8BA-0E1C1F5DB0FD}" type="slidenum">
              <a:rPr lang="en-US" smtClean="0"/>
              <a:t>16</a:t>
            </a:fld>
            <a:endParaRPr lang="en-US" dirty="0"/>
          </a:p>
        </p:txBody>
      </p:sp>
      <p:sp>
        <p:nvSpPr>
          <p:cNvPr id="4" name="Title 1"/>
          <p:cNvSpPr txBox="1">
            <a:spLocks/>
          </p:cNvSpPr>
          <p:nvPr/>
        </p:nvSpPr>
        <p:spPr>
          <a:xfrm>
            <a:off x="677334" y="504670"/>
            <a:ext cx="10685210" cy="132080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002060"/>
                </a:solidFill>
                <a:latin typeface="Arial Black" panose="020B0A04020102020204" pitchFamily="34" charset="0"/>
              </a:rPr>
              <a:t>Consequences of Committing Sexual Harassment</a:t>
            </a:r>
          </a:p>
        </p:txBody>
      </p:sp>
      <p:sp>
        <p:nvSpPr>
          <p:cNvPr id="5" name="Content Placeholder 2"/>
          <p:cNvSpPr txBox="1">
            <a:spLocks/>
          </p:cNvSpPr>
          <p:nvPr/>
        </p:nvSpPr>
        <p:spPr>
          <a:xfrm>
            <a:off x="677334" y="2370451"/>
            <a:ext cx="9770810" cy="388077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pPr>
            <a:r>
              <a:rPr lang="en-US" dirty="0"/>
              <a:t>Violations of the Policy Prohibiting Sexual Harassment may subject the violator to fines of up to $5,000 per offense (5 ILCS 530/50-5(c)), in addition to any disciplinary actions imposed pursuant to the employment policies, rules and regulations of the municipality, and/or remedies and penalties that may apply under other local ordinances, state or federal law. </a:t>
            </a:r>
          </a:p>
        </p:txBody>
      </p:sp>
    </p:spTree>
    <p:extLst>
      <p:ext uri="{BB962C8B-B14F-4D97-AF65-F5344CB8AC3E}">
        <p14:creationId xmlns:p14="http://schemas.microsoft.com/office/powerpoint/2010/main" val="8275597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9448799" y="6492875"/>
            <a:ext cx="2743200" cy="365125"/>
          </a:xfrm>
        </p:spPr>
        <p:txBody>
          <a:bodyPr/>
          <a:lstStyle/>
          <a:p>
            <a:fld id="{CDF111DD-EE88-415F-A8BA-0E1C1F5DB0FD}" type="slidenum">
              <a:rPr lang="en-US" smtClean="0"/>
              <a:t>17</a:t>
            </a:fld>
            <a:endParaRPr lang="en-US" dirty="0"/>
          </a:p>
        </p:txBody>
      </p:sp>
      <p:sp>
        <p:nvSpPr>
          <p:cNvPr id="4" name="Title 1"/>
          <p:cNvSpPr txBox="1">
            <a:spLocks/>
          </p:cNvSpPr>
          <p:nvPr/>
        </p:nvSpPr>
        <p:spPr>
          <a:xfrm>
            <a:off x="677334" y="219860"/>
            <a:ext cx="10820122" cy="13208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002060"/>
                </a:solidFill>
                <a:latin typeface="Arial Black" panose="020B0A04020102020204" pitchFamily="34" charset="0"/>
              </a:rPr>
              <a:t>Consequences for Knowingly Making a False Report of            Sexual Harassment</a:t>
            </a:r>
          </a:p>
        </p:txBody>
      </p:sp>
      <p:sp>
        <p:nvSpPr>
          <p:cNvPr id="5" name="Content Placeholder 2"/>
          <p:cNvSpPr txBox="1">
            <a:spLocks/>
          </p:cNvSpPr>
          <p:nvPr/>
        </p:nvSpPr>
        <p:spPr>
          <a:xfrm>
            <a:off x="677334" y="2415419"/>
            <a:ext cx="10820122" cy="3880773"/>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en-US" dirty="0"/>
              <a:t>A report of sexual harassment made in good faith, which cannot be proven, is not a false report. </a:t>
            </a:r>
          </a:p>
          <a:p>
            <a:pPr>
              <a:lnSpc>
                <a:spcPct val="120000"/>
              </a:lnSpc>
            </a:pPr>
            <a:r>
              <a:rPr lang="en-US" dirty="0"/>
              <a:t>A false report is a report of sexual harassment made by an accuser to accomplish an outcome other than stopping sexual harassment or stopping retaliation for reporting sexual harassment.</a:t>
            </a:r>
          </a:p>
          <a:p>
            <a:pPr>
              <a:lnSpc>
                <a:spcPct val="120000"/>
              </a:lnSpc>
            </a:pPr>
            <a:r>
              <a:rPr lang="en-US" dirty="0"/>
              <a:t>A person intentionally making a false report of sexual harassment may be subject to disciplinary action or discharge pursuant to the employment policies, rules and regulations of the municipality.</a:t>
            </a:r>
          </a:p>
          <a:p>
            <a:endParaRPr lang="en-US" dirty="0"/>
          </a:p>
        </p:txBody>
      </p:sp>
    </p:spTree>
    <p:extLst>
      <p:ext uri="{BB962C8B-B14F-4D97-AF65-F5344CB8AC3E}">
        <p14:creationId xmlns:p14="http://schemas.microsoft.com/office/powerpoint/2010/main" val="33511762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a:xfrm>
            <a:off x="692323" y="6371142"/>
            <a:ext cx="8047229" cy="365125"/>
          </a:xfrm>
        </p:spPr>
        <p:txBody>
          <a:bodyPr/>
          <a:lstStyle/>
          <a:p>
            <a:pPr algn="l"/>
            <a:r>
              <a:rPr lang="en-US" dirty="0"/>
              <a:t>From IDHR Sexual Harassment Prevention Training Program April 2020</a:t>
            </a:r>
          </a:p>
        </p:txBody>
      </p:sp>
      <p:sp>
        <p:nvSpPr>
          <p:cNvPr id="3" name="Slide Number Placeholder 2"/>
          <p:cNvSpPr>
            <a:spLocks noGrp="1"/>
          </p:cNvSpPr>
          <p:nvPr>
            <p:ph type="sldNum" sz="quarter" idx="12"/>
          </p:nvPr>
        </p:nvSpPr>
        <p:spPr>
          <a:xfrm>
            <a:off x="9448799" y="6492875"/>
            <a:ext cx="2743200" cy="365125"/>
          </a:xfrm>
        </p:spPr>
        <p:txBody>
          <a:bodyPr/>
          <a:lstStyle/>
          <a:p>
            <a:fld id="{CDF111DD-EE88-415F-A8BA-0E1C1F5DB0FD}" type="slidenum">
              <a:rPr lang="en-US" smtClean="0"/>
              <a:t>18</a:t>
            </a:fld>
            <a:endParaRPr lang="en-US" dirty="0"/>
          </a:p>
        </p:txBody>
      </p:sp>
      <p:sp>
        <p:nvSpPr>
          <p:cNvPr id="4" name="Title 1"/>
          <p:cNvSpPr txBox="1">
            <a:spLocks/>
          </p:cNvSpPr>
          <p:nvPr/>
        </p:nvSpPr>
        <p:spPr>
          <a:xfrm>
            <a:off x="677334" y="519660"/>
            <a:ext cx="10985014" cy="13208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002060"/>
                </a:solidFill>
                <a:latin typeface="Arial Black" panose="020B0A04020102020204" pitchFamily="34" charset="0"/>
              </a:rPr>
              <a:t>Remedies Available Under the Illinois Human Right Act</a:t>
            </a:r>
            <a:endParaRPr lang="en-US" dirty="0">
              <a:latin typeface="Arial Black" panose="020B0A04020102020204" pitchFamily="34" charset="0"/>
            </a:endParaRPr>
          </a:p>
        </p:txBody>
      </p:sp>
      <p:sp>
        <p:nvSpPr>
          <p:cNvPr id="5" name="Content Placeholder 2"/>
          <p:cNvSpPr txBox="1">
            <a:spLocks/>
          </p:cNvSpPr>
          <p:nvPr/>
        </p:nvSpPr>
        <p:spPr>
          <a:xfrm>
            <a:off x="677334" y="2055659"/>
            <a:ext cx="10985014" cy="431548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pPr>
            <a:r>
              <a:rPr lang="en-US" sz="2400" dirty="0"/>
              <a:t>After IDHR completes its investigation, the complainant:</a:t>
            </a:r>
          </a:p>
          <a:p>
            <a:pPr marL="800100" lvl="1" indent="-342900">
              <a:lnSpc>
                <a:spcPct val="110000"/>
              </a:lnSpc>
              <a:spcBef>
                <a:spcPts val="0"/>
              </a:spcBef>
              <a:buFont typeface="+mj-lt"/>
              <a:buAutoNum type="arabicPeriod"/>
            </a:pPr>
            <a:r>
              <a:rPr lang="en-US" dirty="0"/>
              <a:t>May file a lawsuit in civil court; or</a:t>
            </a:r>
          </a:p>
          <a:p>
            <a:pPr marL="800100" lvl="1" indent="-342900">
              <a:lnSpc>
                <a:spcPct val="110000"/>
              </a:lnSpc>
              <a:spcBef>
                <a:spcPts val="0"/>
              </a:spcBef>
              <a:buFont typeface="+mj-lt"/>
              <a:buAutoNum type="arabicPeriod"/>
            </a:pPr>
            <a:r>
              <a:rPr lang="en-US" dirty="0"/>
              <a:t>May file a complaint with the Illinois Human Rights Commission (IHRC) if IDHR found “substantial evidence” of a violation.   </a:t>
            </a:r>
          </a:p>
          <a:p>
            <a:pPr>
              <a:lnSpc>
                <a:spcPct val="110000"/>
              </a:lnSpc>
            </a:pPr>
            <a:r>
              <a:rPr lang="en-US" sz="2400" dirty="0"/>
              <a:t>Complainants who prevail with the IHRC or a civil court may receive an order</a:t>
            </a:r>
            <a:r>
              <a:rPr lang="en-US" sz="2400" b="1" dirty="0"/>
              <a:t> </a:t>
            </a:r>
            <a:r>
              <a:rPr lang="en-US" sz="2400" dirty="0"/>
              <a:t>awarding remedies allowed by the Illinois Human Rights Act to make the complainant “whole.” </a:t>
            </a:r>
          </a:p>
          <a:p>
            <a:pPr>
              <a:lnSpc>
                <a:spcPct val="110000"/>
              </a:lnSpc>
            </a:pPr>
            <a:r>
              <a:rPr lang="en-US" sz="2400" dirty="0"/>
              <a:t>Remedies may include: back pay, lost benefits, clearing of a personnel file, monetary damages, hiring, promotion, reinstatement, front pay and attorney’s fees                     and costs.</a:t>
            </a:r>
          </a:p>
        </p:txBody>
      </p:sp>
    </p:spTree>
    <p:extLst>
      <p:ext uri="{BB962C8B-B14F-4D97-AF65-F5344CB8AC3E}">
        <p14:creationId xmlns:p14="http://schemas.microsoft.com/office/powerpoint/2010/main" val="35902368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a:xfrm>
            <a:off x="677334" y="6491065"/>
            <a:ext cx="8025266" cy="365125"/>
          </a:xfrm>
        </p:spPr>
        <p:txBody>
          <a:bodyPr/>
          <a:lstStyle/>
          <a:p>
            <a:pPr algn="l"/>
            <a:r>
              <a:rPr lang="en-US" dirty="0"/>
              <a:t>From IDHR Sexual Harassment Prevention Training Program April 2020</a:t>
            </a:r>
          </a:p>
        </p:txBody>
      </p:sp>
      <p:sp>
        <p:nvSpPr>
          <p:cNvPr id="3" name="Slide Number Placeholder 2"/>
          <p:cNvSpPr>
            <a:spLocks noGrp="1"/>
          </p:cNvSpPr>
          <p:nvPr>
            <p:ph type="sldNum" sz="quarter" idx="12"/>
          </p:nvPr>
        </p:nvSpPr>
        <p:spPr>
          <a:xfrm>
            <a:off x="9448799" y="6492875"/>
            <a:ext cx="2743200" cy="365125"/>
          </a:xfrm>
        </p:spPr>
        <p:txBody>
          <a:bodyPr/>
          <a:lstStyle/>
          <a:p>
            <a:fld id="{CDF111DD-EE88-415F-A8BA-0E1C1F5DB0FD}" type="slidenum">
              <a:rPr lang="en-US" smtClean="0"/>
              <a:t>19</a:t>
            </a:fld>
            <a:endParaRPr lang="en-US" dirty="0"/>
          </a:p>
        </p:txBody>
      </p:sp>
      <p:sp>
        <p:nvSpPr>
          <p:cNvPr id="4" name="Title 1"/>
          <p:cNvSpPr txBox="1">
            <a:spLocks/>
          </p:cNvSpPr>
          <p:nvPr/>
        </p:nvSpPr>
        <p:spPr>
          <a:xfrm>
            <a:off x="677333" y="474690"/>
            <a:ext cx="10955033" cy="132080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002060"/>
                </a:solidFill>
                <a:latin typeface="Arial Black" panose="020B0A04020102020204" pitchFamily="34" charset="0"/>
              </a:rPr>
              <a:t>Remedies Available Under Title VII of the U.S. Civil Rights Act of 1964</a:t>
            </a:r>
            <a:endParaRPr lang="en-US" dirty="0">
              <a:latin typeface="Arial Black" panose="020B0A04020102020204" pitchFamily="34" charset="0"/>
            </a:endParaRPr>
          </a:p>
        </p:txBody>
      </p:sp>
      <p:sp>
        <p:nvSpPr>
          <p:cNvPr id="5" name="Content Placeholder 2"/>
          <p:cNvSpPr txBox="1">
            <a:spLocks/>
          </p:cNvSpPr>
          <p:nvPr/>
        </p:nvSpPr>
        <p:spPr>
          <a:xfrm>
            <a:off x="677333" y="2045494"/>
            <a:ext cx="10955033" cy="4443761"/>
          </a:xfrm>
          <a:prstGeom prst="rect">
            <a:avLst/>
          </a:prstGeom>
        </p:spPr>
        <p:txBody>
          <a:bodyPr>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30000"/>
              </a:lnSpc>
            </a:pPr>
            <a:r>
              <a:rPr lang="en-US" sz="9600" dirty="0"/>
              <a:t>After EEOC completes its investigation: </a:t>
            </a:r>
          </a:p>
          <a:p>
            <a:pPr marL="914400" lvl="1" indent="-457200">
              <a:lnSpc>
                <a:spcPct val="130000"/>
              </a:lnSpc>
              <a:spcBef>
                <a:spcPts val="0"/>
              </a:spcBef>
              <a:buFont typeface="+mj-lt"/>
              <a:buAutoNum type="arabicPeriod"/>
            </a:pPr>
            <a:r>
              <a:rPr lang="en-US" sz="9600" dirty="0"/>
              <a:t>The complainant may file a lawsuit in federal court.</a:t>
            </a:r>
          </a:p>
          <a:p>
            <a:pPr marL="914400" lvl="1" indent="-457200">
              <a:lnSpc>
                <a:spcPct val="130000"/>
              </a:lnSpc>
              <a:spcBef>
                <a:spcPts val="0"/>
              </a:spcBef>
              <a:buFont typeface="+mj-lt"/>
              <a:buAutoNum type="arabicPeriod"/>
            </a:pPr>
            <a:r>
              <a:rPr lang="en-US" sz="9600" dirty="0"/>
              <a:t>EEOC may help parties reach a settlement through an informal process called “conciliation” if EEOC finds “reasonable cause” to believe discrimination occurred.</a:t>
            </a:r>
          </a:p>
          <a:p>
            <a:pPr>
              <a:lnSpc>
                <a:spcPct val="130000"/>
              </a:lnSpc>
            </a:pPr>
            <a:r>
              <a:rPr lang="en-US" sz="9600" dirty="0"/>
              <a:t>Complainants who prevail in federal court may receive an order awarding remedies</a:t>
            </a:r>
            <a:r>
              <a:rPr lang="en-US" sz="9600" b="1" dirty="0"/>
              <a:t> </a:t>
            </a:r>
            <a:r>
              <a:rPr lang="en-US" sz="9600" dirty="0"/>
              <a:t>allowed by Title VII to make the employee “whole.”  </a:t>
            </a:r>
          </a:p>
          <a:p>
            <a:pPr>
              <a:lnSpc>
                <a:spcPct val="130000"/>
              </a:lnSpc>
            </a:pPr>
            <a:r>
              <a:rPr lang="en-US" sz="9600" dirty="0"/>
              <a:t>Remedies may include: back pay, lost benefits, clearing of a personnel file, monetary damages, hiring, promotion, reinstatement, front pay, punitive damages                   and attorney’s fees and costs.</a:t>
            </a:r>
          </a:p>
          <a:p>
            <a:endParaRPr lang="en-US" dirty="0"/>
          </a:p>
        </p:txBody>
      </p:sp>
    </p:spTree>
    <p:extLst>
      <p:ext uri="{BB962C8B-B14F-4D97-AF65-F5344CB8AC3E}">
        <p14:creationId xmlns:p14="http://schemas.microsoft.com/office/powerpoint/2010/main" val="22251589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365125"/>
            <a:ext cx="10515600" cy="13064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en-US" sz="4000" b="1" dirty="0"/>
              <a:t>Prohibition of Sexual Harassment</a:t>
            </a:r>
          </a:p>
        </p:txBody>
      </p:sp>
      <p:sp>
        <p:nvSpPr>
          <p:cNvPr id="5" name="Content Placeholder 2"/>
          <p:cNvSpPr txBox="1">
            <a:spLocks/>
          </p:cNvSpPr>
          <p:nvPr/>
        </p:nvSpPr>
        <p:spPr>
          <a:xfrm>
            <a:off x="838199" y="2563905"/>
            <a:ext cx="8341659" cy="35651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All persons have a right to work in an environment free from sexual harassment.</a:t>
            </a:r>
          </a:p>
          <a:p>
            <a:r>
              <a:rPr lang="en-US" sz="2000" dirty="0"/>
              <a:t>The Policy Prohibiting Sexual Harassment prohibits harassment of any person by any municipal official, municipal agent, municipal employee or municipal agency or office.</a:t>
            </a:r>
          </a:p>
          <a:p>
            <a:r>
              <a:rPr lang="en-US" sz="2000" dirty="0"/>
              <a:t>Sexual Harassment is prohibited by Title VII of the U.S. Civil Rights Act and the Illinois Human Rights Act.</a:t>
            </a:r>
          </a:p>
        </p:txBody>
      </p:sp>
      <p:sp>
        <p:nvSpPr>
          <p:cNvPr id="3" name="Slide Number Placeholder 2"/>
          <p:cNvSpPr>
            <a:spLocks noGrp="1"/>
          </p:cNvSpPr>
          <p:nvPr>
            <p:ph type="sldNum" sz="quarter" idx="12"/>
          </p:nvPr>
        </p:nvSpPr>
        <p:spPr/>
        <p:txBody>
          <a:bodyPr vert="horz" lIns="91440" tIns="45720" rIns="91440" bIns="45720" rtlCol="0" anchor="ctr">
            <a:normAutofit/>
          </a:bodyPr>
          <a:lstStyle/>
          <a:p>
            <a:pPr>
              <a:spcAft>
                <a:spcPts val="600"/>
              </a:spcAft>
              <a:defRPr/>
            </a:pPr>
            <a:fld id="{CDF111DD-EE88-415F-A8BA-0E1C1F5DB0FD}" type="slidenum">
              <a:rPr lang="en-US">
                <a:solidFill>
                  <a:prstClr val="black">
                    <a:tint val="75000"/>
                  </a:prstClr>
                </a:solidFill>
                <a:latin typeface="Calibri" panose="020F0502020204030204"/>
              </a:rPr>
              <a:pPr>
                <a:spcAft>
                  <a:spcPts val="600"/>
                </a:spcAft>
                <a:defRPr/>
              </a:pPr>
              <a:t>2</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42806726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 y="0"/>
            <a:ext cx="12115800" cy="6858000"/>
          </a:xfrm>
          <a:prstGeom prst="rect">
            <a:avLst/>
          </a:prstGeom>
        </p:spPr>
      </p:pic>
      <p:sp>
        <p:nvSpPr>
          <p:cNvPr id="3" name="Slide Number Placeholder 2"/>
          <p:cNvSpPr>
            <a:spLocks noGrp="1"/>
          </p:cNvSpPr>
          <p:nvPr>
            <p:ph type="sldNum" sz="quarter" idx="12"/>
          </p:nvPr>
        </p:nvSpPr>
        <p:spPr>
          <a:xfrm>
            <a:off x="9448799" y="6492875"/>
            <a:ext cx="2743200" cy="365125"/>
          </a:xfrm>
        </p:spPr>
        <p:txBody>
          <a:bodyPr/>
          <a:lstStyle/>
          <a:p>
            <a:fld id="{CDF111DD-EE88-415F-A8BA-0E1C1F5DB0FD}" type="slidenum">
              <a:rPr lang="en-US" smtClean="0"/>
              <a:t>20</a:t>
            </a:fld>
            <a:endParaRPr lang="en-US" dirty="0"/>
          </a:p>
        </p:txBody>
      </p:sp>
      <p:sp>
        <p:nvSpPr>
          <p:cNvPr id="5" name="Title 1"/>
          <p:cNvSpPr txBox="1">
            <a:spLocks/>
          </p:cNvSpPr>
          <p:nvPr/>
        </p:nvSpPr>
        <p:spPr>
          <a:xfrm>
            <a:off x="1261240" y="4492487"/>
            <a:ext cx="9936847" cy="967409"/>
          </a:xfrm>
          <a:prstGeom prst="rect">
            <a:avLst/>
          </a:prstGeom>
          <a:solidFill>
            <a:schemeClr val="bg1"/>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0000"/>
              </a:lnSpc>
              <a:spcBef>
                <a:spcPts val="1000"/>
              </a:spcBef>
            </a:pPr>
            <a:r>
              <a:rPr lang="en-US" sz="1800" dirty="0">
                <a:solidFill>
                  <a:schemeClr val="tx1">
                    <a:lumMod val="75000"/>
                    <a:lumOff val="25000"/>
                  </a:schemeClr>
                </a:solidFill>
                <a:latin typeface="+mn-lt"/>
                <a:ea typeface="+mn-ea"/>
                <a:cs typeface="+mn-cs"/>
              </a:rPr>
              <a:t>IML has provided these training materials for the members. The municipality has customized the materials.  The training material has been reviewed for accuracy and consistency with present law, local ordinances and municipal policies. </a:t>
            </a:r>
          </a:p>
        </p:txBody>
      </p:sp>
    </p:spTree>
    <p:extLst>
      <p:ext uri="{BB962C8B-B14F-4D97-AF65-F5344CB8AC3E}">
        <p14:creationId xmlns:p14="http://schemas.microsoft.com/office/powerpoint/2010/main" val="23971946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841CB-FD65-473D-9F20-8E0F65A6CF29}"/>
              </a:ext>
            </a:extLst>
          </p:cNvPr>
          <p:cNvSpPr>
            <a:spLocks noGrp="1"/>
          </p:cNvSpPr>
          <p:nvPr>
            <p:ph type="title"/>
          </p:nvPr>
        </p:nvSpPr>
        <p:spPr>
          <a:xfrm>
            <a:off x="838200" y="365125"/>
            <a:ext cx="10515600" cy="522771"/>
          </a:xfrm>
        </p:spPr>
        <p:txBody>
          <a:bodyPr>
            <a:normAutofit fontScale="90000"/>
          </a:bodyPr>
          <a:lstStyle/>
          <a:p>
            <a:r>
              <a:rPr lang="en-US" dirty="0"/>
              <a:t>Acknowledgement</a:t>
            </a:r>
          </a:p>
        </p:txBody>
      </p:sp>
      <p:sp>
        <p:nvSpPr>
          <p:cNvPr id="3" name="Content Placeholder 2">
            <a:extLst>
              <a:ext uri="{FF2B5EF4-FFF2-40B4-BE49-F238E27FC236}">
                <a16:creationId xmlns:a16="http://schemas.microsoft.com/office/drawing/2014/main" id="{725C3487-B429-47BF-9143-11511A9F9431}"/>
              </a:ext>
            </a:extLst>
          </p:cNvPr>
          <p:cNvSpPr>
            <a:spLocks noGrp="1"/>
          </p:cNvSpPr>
          <p:nvPr>
            <p:ph idx="1"/>
          </p:nvPr>
        </p:nvSpPr>
        <p:spPr>
          <a:xfrm>
            <a:off x="450573" y="887896"/>
            <a:ext cx="11237843" cy="5833579"/>
          </a:xfrm>
        </p:spPr>
        <p:txBody>
          <a:bodyPr>
            <a:normAutofit fontScale="47500" lnSpcReduction="20000"/>
          </a:bodyPr>
          <a:lstStyle/>
          <a:p>
            <a:pPr marL="0" marR="0" indent="0">
              <a:lnSpc>
                <a:spcPct val="107000"/>
              </a:lnSpc>
              <a:spcBef>
                <a:spcPts val="0"/>
              </a:spcBef>
              <a:spcAft>
                <a:spcPts val="0"/>
              </a:spcAft>
              <a:buNone/>
            </a:pPr>
            <a:r>
              <a:rPr lang="en-US" sz="2900" dirty="0">
                <a:effectLst/>
                <a:latin typeface="Times New Roman" panose="02020603050405020304" pitchFamily="18" charset="0"/>
                <a:ea typeface="Calibri" panose="020F0502020204030204" pitchFamily="34" charset="0"/>
                <a:cs typeface="Times New Roman" panose="02020603050405020304" pitchFamily="18" charset="0"/>
              </a:rPr>
              <a:t>By signing below, I acknowledge that I have received a copy of the City of Du Quoin’s Policy Prohibiting Sexual Harassment and understand that it is my responsibility to read and become familiar with its contents. I further understand that it is my responsibility to ask questions of my supervisor and/or other responsible official if I do not understand any of the information contained in the Policy and that I am required to abide by and observe all of the information, rules, policies and procedures explained therein.</a:t>
            </a:r>
            <a:endParaRPr lang="en-US" sz="29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9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9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900" dirty="0">
                <a:effectLst/>
                <a:latin typeface="Times New Roman" panose="02020603050405020304" pitchFamily="18" charset="0"/>
                <a:ea typeface="Calibri" panose="020F0502020204030204" pitchFamily="34" charset="0"/>
                <a:cs typeface="Times New Roman" panose="02020603050405020304" pitchFamily="18" charset="0"/>
              </a:rPr>
              <a:t>I acknowledge that nothing in the Policy constitutes a contract or promise of employment.</a:t>
            </a:r>
            <a:endParaRPr lang="en-US" sz="29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9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9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900" dirty="0">
                <a:effectLst/>
                <a:latin typeface="Times New Roman" panose="02020603050405020304" pitchFamily="18" charset="0"/>
                <a:ea typeface="Calibri" panose="020F0502020204030204" pitchFamily="34" charset="0"/>
                <a:cs typeface="Times New Roman" panose="02020603050405020304" pitchFamily="18" charset="0"/>
              </a:rPr>
              <a:t>I agree to abide by and observe all of the information, rules, policies, and procedures set forth in the Policy and understand that the City of Du Quoin’s rules, policies and procedures may be changed from time to time, with or without notice, and that this Policy supersedes and replaces any and all prior manuals or policies. </a:t>
            </a:r>
            <a:endParaRPr lang="en-US" sz="29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9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9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900" dirty="0">
                <a:effectLst/>
                <a:latin typeface="Times New Roman" panose="02020603050405020304" pitchFamily="18" charset="0"/>
                <a:ea typeface="Calibri" panose="020F0502020204030204" pitchFamily="34" charset="0"/>
                <a:cs typeface="Times New Roman" panose="02020603050405020304" pitchFamily="18" charset="0"/>
              </a:rPr>
              <a:t>I further certify that I have carefully read and reviewed the content of the Policy and completed Sexual Harassment Prevention Training pursuant to the Illinois Human Rights Act, 775 ILCS 5/2-109.</a:t>
            </a:r>
            <a:endParaRPr lang="en-US" sz="29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900" b="1" dirty="0">
                <a:effectLst/>
                <a:latin typeface="Times New Roman" panose="02020603050405020304" pitchFamily="18" charset="0"/>
                <a:ea typeface="Calibri" panose="020F0502020204030204" pitchFamily="34" charset="0"/>
                <a:cs typeface="Times New Roman" panose="02020603050405020304" pitchFamily="18" charset="0"/>
              </a:rPr>
              <a:t>Training Participant Information:</a:t>
            </a:r>
            <a:endParaRPr lang="en-US" sz="29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5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500" dirty="0">
                <a:effectLst/>
                <a:latin typeface="Times New Roman" panose="02020603050405020304" pitchFamily="18" charset="0"/>
                <a:ea typeface="Calibri" panose="020F0502020204030204" pitchFamily="34" charset="0"/>
                <a:cs typeface="Times New Roman" panose="02020603050405020304" pitchFamily="18" charset="0"/>
              </a:rPr>
              <a:t>_______________________________________________</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500" dirty="0">
                <a:effectLst/>
                <a:latin typeface="Times New Roman" panose="02020603050405020304" pitchFamily="18" charset="0"/>
                <a:ea typeface="Calibri" panose="020F0502020204030204" pitchFamily="34" charset="0"/>
                <a:cs typeface="Times New Roman" panose="02020603050405020304" pitchFamily="18" charset="0"/>
              </a:rPr>
              <a:t>Printed Name - First, Middle Initial, Last				</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5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500" dirty="0">
                <a:effectLst/>
                <a:latin typeface="Times New Roman" panose="02020603050405020304" pitchFamily="18" charset="0"/>
                <a:ea typeface="Calibri" panose="020F0502020204030204" pitchFamily="34" charset="0"/>
                <a:cs typeface="Times New Roman" panose="02020603050405020304" pitchFamily="18" charset="0"/>
              </a:rPr>
              <a:t> _______________________________________________		______________________</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500" dirty="0">
                <a:effectLst/>
                <a:latin typeface="Times New Roman" panose="02020603050405020304" pitchFamily="18" charset="0"/>
                <a:ea typeface="Calibri" panose="020F0502020204030204" pitchFamily="34" charset="0"/>
                <a:cs typeface="Times New Roman" panose="02020603050405020304" pitchFamily="18" charset="0"/>
              </a:rPr>
              <a:t>Municipality/Work Location						Training Date</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5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5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5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500" dirty="0">
                <a:effectLst/>
                <a:latin typeface="Times New Roman" panose="02020603050405020304" pitchFamily="18" charset="0"/>
                <a:ea typeface="Calibri" panose="020F0502020204030204" pitchFamily="34" charset="0"/>
                <a:cs typeface="Times New Roman" panose="02020603050405020304" pitchFamily="18" charset="0"/>
              </a:rPr>
              <a:t>_______________________________________________		_______________________</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500" dirty="0">
                <a:effectLst/>
                <a:latin typeface="Times New Roman" panose="02020603050405020304" pitchFamily="18" charset="0"/>
                <a:ea typeface="Calibri" panose="020F0502020204030204" pitchFamily="34" charset="0"/>
                <a:cs typeface="Times New Roman" panose="02020603050405020304" pitchFamily="18" charset="0"/>
              </a:rPr>
              <a:t>Signature							Date Signed</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5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5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500" dirty="0">
                <a:solidFill>
                  <a:srgbClr val="333333"/>
                </a:solidFill>
                <a:effectLst/>
                <a:latin typeface="&amp;quot"/>
                <a:ea typeface="Times New Roman" panose="02020603050405020304" pitchFamily="18" charset="0"/>
              </a:rPr>
              <a:t> </a:t>
            </a:r>
            <a:endParaRPr lang="en-US" sz="2500" dirty="0">
              <a:effectLst/>
              <a:latin typeface="Times New Roman" panose="02020603050405020304" pitchFamily="18" charset="0"/>
              <a:ea typeface="Times New Roman" panose="02020603050405020304" pitchFamily="18" charset="0"/>
            </a:endParaRPr>
          </a:p>
          <a:p>
            <a:pPr marL="0" marR="0" indent="0" algn="just">
              <a:spcBef>
                <a:spcPts val="0"/>
              </a:spcBef>
              <a:spcAft>
                <a:spcPts val="750"/>
              </a:spcAft>
              <a:buNone/>
            </a:pPr>
            <a:r>
              <a:rPr lang="en-US" sz="2500" dirty="0">
                <a:solidFill>
                  <a:srgbClr val="333333"/>
                </a:solidFill>
                <a:effectLst/>
                <a:latin typeface="&amp;quot"/>
                <a:ea typeface="Times New Roman" panose="02020603050405020304" pitchFamily="18" charset="0"/>
              </a:rPr>
              <a:t>This form will be kept by the City of Du Quoin as an internal record of training compliance to be made available for the </a:t>
            </a:r>
          </a:p>
          <a:p>
            <a:pPr marL="0" marR="0" indent="0" algn="just">
              <a:spcBef>
                <a:spcPts val="0"/>
              </a:spcBef>
              <a:spcAft>
                <a:spcPts val="750"/>
              </a:spcAft>
              <a:buNone/>
            </a:pPr>
            <a:r>
              <a:rPr lang="en-US" sz="2500" dirty="0">
                <a:solidFill>
                  <a:srgbClr val="333333"/>
                </a:solidFill>
                <a:effectLst/>
                <a:latin typeface="&amp;quot"/>
                <a:ea typeface="Times New Roman" panose="02020603050405020304" pitchFamily="18" charset="0"/>
              </a:rPr>
              <a:t>Illinois Department of Human Rights upon request.</a:t>
            </a:r>
            <a:endParaRPr lang="en-US" sz="2500" dirty="0">
              <a:effectLst/>
              <a:latin typeface="Times New Roman" panose="02020603050405020304" pitchFamily="18" charset="0"/>
              <a:ea typeface="Times New Roman" panose="02020603050405020304" pitchFamily="18" charset="0"/>
            </a:endParaRPr>
          </a:p>
          <a:p>
            <a:endParaRPr lang="en-US" sz="900" dirty="0"/>
          </a:p>
        </p:txBody>
      </p:sp>
      <p:sp>
        <p:nvSpPr>
          <p:cNvPr id="4" name="Slide Number Placeholder 3">
            <a:extLst>
              <a:ext uri="{FF2B5EF4-FFF2-40B4-BE49-F238E27FC236}">
                <a16:creationId xmlns:a16="http://schemas.microsoft.com/office/drawing/2014/main" id="{269A5F7C-8151-463C-A440-8C6B205FC426}"/>
              </a:ext>
            </a:extLst>
          </p:cNvPr>
          <p:cNvSpPr>
            <a:spLocks noGrp="1"/>
          </p:cNvSpPr>
          <p:nvPr>
            <p:ph type="sldNum" sz="quarter" idx="12"/>
          </p:nvPr>
        </p:nvSpPr>
        <p:spPr/>
        <p:txBody>
          <a:bodyPr/>
          <a:lstStyle/>
          <a:p>
            <a:fld id="{CDF111DD-EE88-415F-A8BA-0E1C1F5DB0FD}" type="slidenum">
              <a:rPr lang="en-US" smtClean="0"/>
              <a:t>21</a:t>
            </a:fld>
            <a:endParaRPr lang="en-US"/>
          </a:p>
        </p:txBody>
      </p:sp>
      <p:sp>
        <p:nvSpPr>
          <p:cNvPr id="5" name="TextBox 4">
            <a:extLst>
              <a:ext uri="{FF2B5EF4-FFF2-40B4-BE49-F238E27FC236}">
                <a16:creationId xmlns:a16="http://schemas.microsoft.com/office/drawing/2014/main" id="{520FCE8E-A64C-4503-8D7A-0639F56FE07A}"/>
              </a:ext>
            </a:extLst>
          </p:cNvPr>
          <p:cNvSpPr txBox="1"/>
          <p:nvPr/>
        </p:nvSpPr>
        <p:spPr>
          <a:xfrm>
            <a:off x="8275574" y="3596225"/>
            <a:ext cx="2546253" cy="1200329"/>
          </a:xfrm>
          <a:prstGeom prst="rect">
            <a:avLst/>
          </a:prstGeom>
          <a:solidFill>
            <a:schemeClr val="accent4">
              <a:lumMod val="20000"/>
              <a:lumOff val="80000"/>
            </a:schemeClr>
          </a:solidFill>
          <a:ln>
            <a:solidFill>
              <a:schemeClr val="accent1"/>
            </a:solidFill>
          </a:ln>
        </p:spPr>
        <p:txBody>
          <a:bodyPr wrap="square" rtlCol="0">
            <a:spAutoFit/>
          </a:bodyPr>
          <a:lstStyle/>
          <a:p>
            <a:pPr algn="ctr"/>
            <a:r>
              <a:rPr lang="en-US" dirty="0">
                <a:hlinkClick r:id="rId3"/>
              </a:rPr>
              <a:t>Click to print the acknowledgement page for signature.</a:t>
            </a:r>
            <a:r>
              <a:rPr lang="en-US" dirty="0"/>
              <a:t> Then click </a:t>
            </a:r>
            <a:r>
              <a:rPr lang="en-US" i="1" dirty="0"/>
              <a:t>ESC</a:t>
            </a:r>
            <a:r>
              <a:rPr lang="en-US" dirty="0"/>
              <a:t> to exit slideshow</a:t>
            </a:r>
          </a:p>
        </p:txBody>
      </p:sp>
    </p:spTree>
    <p:extLst>
      <p:ext uri="{BB962C8B-B14F-4D97-AF65-F5344CB8AC3E}">
        <p14:creationId xmlns:p14="http://schemas.microsoft.com/office/powerpoint/2010/main" val="30234053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68740" y="525196"/>
            <a:ext cx="10334678" cy="112618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en-US" sz="4000" b="1" dirty="0">
                <a:solidFill>
                  <a:srgbClr val="000000"/>
                </a:solidFill>
              </a:rPr>
              <a:t>Responsibility of the Municipality as an Employer</a:t>
            </a:r>
            <a:r>
              <a:rPr lang="en-US" sz="4000" dirty="0">
                <a:solidFill>
                  <a:srgbClr val="000000"/>
                </a:solidFill>
              </a:rPr>
              <a:t> </a:t>
            </a:r>
          </a:p>
        </p:txBody>
      </p:sp>
      <p:sp>
        <p:nvSpPr>
          <p:cNvPr id="5" name="Content Placeholder 2"/>
          <p:cNvSpPr txBox="1">
            <a:spLocks/>
          </p:cNvSpPr>
          <p:nvPr/>
        </p:nvSpPr>
        <p:spPr>
          <a:xfrm>
            <a:off x="838200" y="2832848"/>
            <a:ext cx="10165218" cy="27432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00050" lvl="1"/>
            <a:r>
              <a:rPr lang="en-US" dirty="0">
                <a:solidFill>
                  <a:srgbClr val="000000"/>
                </a:solidFill>
              </a:rPr>
              <a:t>Through this policy and in compliance with state and federal law, the municipality will take action to prevent sexual harassment through training and appropriate oversight, investigate incidents of sexual harassment in the workplace consistent with its obligations, and take action to correct and remedy incidents of sexual harassment in the workplace.</a:t>
            </a:r>
          </a:p>
          <a:p>
            <a:pPr lvl="1"/>
            <a:endParaRPr lang="en-US" sz="2000" dirty="0">
              <a:solidFill>
                <a:srgbClr val="000000"/>
              </a:solidFill>
            </a:endParaRPr>
          </a:p>
          <a:p>
            <a:pPr lvl="1"/>
            <a:endParaRPr lang="en-US" sz="2000" dirty="0">
              <a:solidFill>
                <a:srgbClr val="000000"/>
              </a:solidFill>
            </a:endParaRPr>
          </a:p>
          <a:p>
            <a:pPr lvl="1"/>
            <a:endParaRPr lang="en-US" sz="2000" dirty="0">
              <a:solidFill>
                <a:srgbClr val="000000"/>
              </a:solidFill>
            </a:endParaRPr>
          </a:p>
          <a:p>
            <a:endParaRPr lang="en-US" sz="2000" dirty="0">
              <a:solidFill>
                <a:srgbClr val="000000"/>
              </a:solidFill>
            </a:endParaRPr>
          </a:p>
        </p:txBody>
      </p:sp>
      <p:sp>
        <p:nvSpPr>
          <p:cNvPr id="3" name="Slide Number Placeholder 2"/>
          <p:cNvSpPr>
            <a:spLocks noGrp="1"/>
          </p:cNvSpPr>
          <p:nvPr>
            <p:ph type="sldNum" sz="quarter" idx="12"/>
          </p:nvPr>
        </p:nvSpPr>
        <p:spPr/>
        <p:txBody>
          <a:bodyPr vert="horz" lIns="91440" tIns="45720" rIns="91440" bIns="45720" rtlCol="0" anchor="ctr">
            <a:normAutofit/>
          </a:bodyPr>
          <a:lstStyle/>
          <a:p>
            <a:pPr>
              <a:spcAft>
                <a:spcPts val="600"/>
              </a:spcAft>
              <a:defRPr/>
            </a:pPr>
            <a:fld id="{CDF111DD-EE88-415F-A8BA-0E1C1F5DB0FD}" type="slidenum">
              <a:rPr lang="en-US">
                <a:solidFill>
                  <a:prstClr val="black">
                    <a:tint val="75000"/>
                  </a:prstClr>
                </a:solidFill>
                <a:latin typeface="Calibri" panose="020F0502020204030204"/>
              </a:rPr>
              <a:pPr>
                <a:spcAft>
                  <a:spcPts val="600"/>
                </a:spcAft>
                <a:defRPr/>
              </a:pPr>
              <a:t>3</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4517477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1999" cy="6857999"/>
          </a:xfrm>
          <a:prstGeom prst="rect">
            <a:avLst/>
          </a:prstGeom>
        </p:spPr>
      </p:pic>
      <p:sp>
        <p:nvSpPr>
          <p:cNvPr id="3" name="Slide Number Placeholder 2"/>
          <p:cNvSpPr>
            <a:spLocks noGrp="1"/>
          </p:cNvSpPr>
          <p:nvPr>
            <p:ph type="sldNum" sz="quarter" idx="12"/>
          </p:nvPr>
        </p:nvSpPr>
        <p:spPr>
          <a:xfrm>
            <a:off x="9448799" y="6492875"/>
            <a:ext cx="2743200" cy="365125"/>
          </a:xfrm>
        </p:spPr>
        <p:txBody>
          <a:bodyPr/>
          <a:lstStyle/>
          <a:p>
            <a:fld id="{CDF111DD-EE88-415F-A8BA-0E1C1F5DB0FD}" type="slidenum">
              <a:rPr lang="en-US" smtClean="0"/>
              <a:t>4</a:t>
            </a:fld>
            <a:endParaRPr lang="en-US" dirty="0"/>
          </a:p>
        </p:txBody>
      </p:sp>
      <p:sp>
        <p:nvSpPr>
          <p:cNvPr id="4" name="Title 1"/>
          <p:cNvSpPr txBox="1">
            <a:spLocks/>
          </p:cNvSpPr>
          <p:nvPr/>
        </p:nvSpPr>
        <p:spPr>
          <a:xfrm>
            <a:off x="677333" y="543069"/>
            <a:ext cx="10652305" cy="93656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002060"/>
                </a:solidFill>
                <a:latin typeface="Arial Black" panose="020B0A04020102020204" pitchFamily="34" charset="0"/>
              </a:rPr>
              <a:t>Sexual Harassment </a:t>
            </a:r>
          </a:p>
          <a:p>
            <a:r>
              <a:rPr lang="en-US" dirty="0">
                <a:solidFill>
                  <a:srgbClr val="002060"/>
                </a:solidFill>
                <a:latin typeface="Arial Black" panose="020B0A04020102020204" pitchFamily="34" charset="0"/>
              </a:rPr>
              <a:t>is Defined as:</a:t>
            </a:r>
          </a:p>
        </p:txBody>
      </p:sp>
      <p:sp>
        <p:nvSpPr>
          <p:cNvPr id="5" name="Content Placeholder 2"/>
          <p:cNvSpPr txBox="1">
            <a:spLocks/>
          </p:cNvSpPr>
          <p:nvPr/>
        </p:nvSpPr>
        <p:spPr>
          <a:xfrm>
            <a:off x="125508" y="2022705"/>
            <a:ext cx="10652306" cy="4634573"/>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en-US" sz="3000" dirty="0"/>
              <a:t>Any unwelcome sexual advances or requests for sexual favors or any conduct of a sexual nature when: </a:t>
            </a:r>
          </a:p>
          <a:p>
            <a:pPr lvl="1">
              <a:lnSpc>
                <a:spcPct val="120000"/>
              </a:lnSpc>
              <a:spcBef>
                <a:spcPts val="1200"/>
              </a:spcBef>
            </a:pPr>
            <a:r>
              <a:rPr lang="en-US" sz="3000" dirty="0"/>
              <a:t>Submission to such conduct is made a term or condition of an individual’s employment, either explicitly or implicitly;</a:t>
            </a:r>
          </a:p>
          <a:p>
            <a:pPr lvl="1">
              <a:lnSpc>
                <a:spcPct val="120000"/>
              </a:lnSpc>
            </a:pPr>
            <a:r>
              <a:rPr lang="en-US" sz="3000" dirty="0"/>
              <a:t>Submission to or rejection of such conduct by an individual is used as the basis for employment decisions affecting such individual; or</a:t>
            </a:r>
          </a:p>
          <a:p>
            <a:pPr lvl="1">
              <a:lnSpc>
                <a:spcPct val="120000"/>
              </a:lnSpc>
            </a:pPr>
            <a:r>
              <a:rPr lang="en-US" sz="3000" dirty="0"/>
              <a:t>Such conduct has the purpose or effect of substantially interfering with an individual’s work performance or creating an intimidating, hostile or offensive working environment.</a:t>
            </a:r>
          </a:p>
          <a:p>
            <a:pPr lvl="1"/>
            <a:endParaRPr lang="en-US" dirty="0"/>
          </a:p>
          <a:p>
            <a:pPr lvl="1"/>
            <a:endParaRPr lang="en-US" dirty="0"/>
          </a:p>
          <a:p>
            <a:pPr lvl="1"/>
            <a:endParaRPr lang="en-US" sz="2200" dirty="0"/>
          </a:p>
          <a:p>
            <a:endParaRPr lang="en-US" dirty="0"/>
          </a:p>
        </p:txBody>
      </p:sp>
    </p:spTree>
    <p:extLst>
      <p:ext uri="{BB962C8B-B14F-4D97-AF65-F5344CB8AC3E}">
        <p14:creationId xmlns:p14="http://schemas.microsoft.com/office/powerpoint/2010/main" val="1482325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1999" cy="6857999"/>
          </a:xfrm>
          <a:prstGeom prst="rect">
            <a:avLst/>
          </a:prstGeom>
        </p:spPr>
      </p:pic>
      <p:sp>
        <p:nvSpPr>
          <p:cNvPr id="3" name="Slide Number Placeholder 2"/>
          <p:cNvSpPr>
            <a:spLocks noGrp="1"/>
          </p:cNvSpPr>
          <p:nvPr>
            <p:ph type="sldNum" sz="quarter" idx="12"/>
          </p:nvPr>
        </p:nvSpPr>
        <p:spPr>
          <a:xfrm>
            <a:off x="9448799" y="6492875"/>
            <a:ext cx="2743200" cy="365125"/>
          </a:xfrm>
        </p:spPr>
        <p:txBody>
          <a:bodyPr/>
          <a:lstStyle/>
          <a:p>
            <a:fld id="{CDF111DD-EE88-415F-A8BA-0E1C1F5DB0FD}" type="slidenum">
              <a:rPr lang="en-US" smtClean="0"/>
              <a:t>5</a:t>
            </a:fld>
            <a:endParaRPr lang="en-US" dirty="0"/>
          </a:p>
        </p:txBody>
      </p:sp>
      <p:sp>
        <p:nvSpPr>
          <p:cNvPr id="4" name="Title 1"/>
          <p:cNvSpPr txBox="1">
            <a:spLocks/>
          </p:cNvSpPr>
          <p:nvPr/>
        </p:nvSpPr>
        <p:spPr>
          <a:xfrm>
            <a:off x="507076" y="260445"/>
            <a:ext cx="11480485" cy="138505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002060"/>
                </a:solidFill>
                <a:latin typeface="Arial Black" panose="020B0A04020102020204" pitchFamily="34" charset="0"/>
              </a:rPr>
              <a:t>Conduct Which May Constitute Sexual Harassment</a:t>
            </a:r>
          </a:p>
          <a:p>
            <a:r>
              <a:rPr lang="en-US" sz="3600" dirty="0">
                <a:solidFill>
                  <a:srgbClr val="002060"/>
                </a:solidFill>
                <a:latin typeface="Arial Black" panose="020B0A04020102020204" pitchFamily="34" charset="0"/>
              </a:rPr>
              <a:t>Includes, but Is Not Limited to:</a:t>
            </a:r>
          </a:p>
        </p:txBody>
      </p:sp>
      <p:sp>
        <p:nvSpPr>
          <p:cNvPr id="5" name="Content Placeholder 2"/>
          <p:cNvSpPr txBox="1">
            <a:spLocks/>
          </p:cNvSpPr>
          <p:nvPr/>
        </p:nvSpPr>
        <p:spPr>
          <a:xfrm>
            <a:off x="677333" y="2279737"/>
            <a:ext cx="10841877" cy="4377541"/>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en-US" sz="3000" dirty="0"/>
              <a:t>Verbal Harassment: sexual innuendos, suggestive comments, insults, humor, and jokes about: sex, anatomy or gender-specific traits, sexual propositions, threats, repeated requests for dates; or, statements of a sexual nature about other employees, even outside of their presence.</a:t>
            </a:r>
          </a:p>
          <a:p>
            <a:pPr>
              <a:lnSpc>
                <a:spcPct val="120000"/>
              </a:lnSpc>
            </a:pPr>
            <a:r>
              <a:rPr lang="en-US" sz="3000" dirty="0"/>
              <a:t>Non-verbal Harassment: suggestive or insulting sounds (whistling), leering, obscene gestures, sexually suggestive bodily gestures, “catcalls,” “smacking” or “kissing” noises.</a:t>
            </a:r>
          </a:p>
          <a:p>
            <a:pPr>
              <a:lnSpc>
                <a:spcPct val="120000"/>
              </a:lnSpc>
            </a:pPr>
            <a:r>
              <a:rPr lang="en-US" sz="3000" dirty="0"/>
              <a:t>Visual Harassment: posters, signs, pin-ups or slogans of a                          sexual nature, viewing pornographic material or websites.</a:t>
            </a:r>
          </a:p>
          <a:p>
            <a:endParaRPr lang="en-US" dirty="0"/>
          </a:p>
        </p:txBody>
      </p:sp>
    </p:spTree>
    <p:extLst>
      <p:ext uri="{BB962C8B-B14F-4D97-AF65-F5344CB8AC3E}">
        <p14:creationId xmlns:p14="http://schemas.microsoft.com/office/powerpoint/2010/main" val="7558461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1999" cy="6857999"/>
          </a:xfrm>
          <a:prstGeom prst="rect">
            <a:avLst/>
          </a:prstGeom>
        </p:spPr>
      </p:pic>
      <p:sp>
        <p:nvSpPr>
          <p:cNvPr id="3" name="Slide Number Placeholder 2"/>
          <p:cNvSpPr>
            <a:spLocks noGrp="1"/>
          </p:cNvSpPr>
          <p:nvPr>
            <p:ph type="sldNum" sz="quarter" idx="12"/>
          </p:nvPr>
        </p:nvSpPr>
        <p:spPr>
          <a:xfrm>
            <a:off x="9448799" y="6492875"/>
            <a:ext cx="2743200" cy="365125"/>
          </a:xfrm>
        </p:spPr>
        <p:txBody>
          <a:bodyPr/>
          <a:lstStyle/>
          <a:p>
            <a:fld id="{CDF111DD-EE88-415F-A8BA-0E1C1F5DB0FD}" type="slidenum">
              <a:rPr lang="en-US" smtClean="0"/>
              <a:t>6</a:t>
            </a:fld>
            <a:endParaRPr lang="en-US" dirty="0"/>
          </a:p>
        </p:txBody>
      </p:sp>
      <p:sp>
        <p:nvSpPr>
          <p:cNvPr id="5" name="Content Placeholder 2"/>
          <p:cNvSpPr txBox="1">
            <a:spLocks/>
          </p:cNvSpPr>
          <p:nvPr/>
        </p:nvSpPr>
        <p:spPr>
          <a:xfrm>
            <a:off x="677333" y="2319497"/>
            <a:ext cx="10819574" cy="4538501"/>
          </a:xfrm>
          <a:prstGeom prst="rect">
            <a:avLst/>
          </a:prstGeom>
        </p:spPr>
        <p:txBody>
          <a:bodyP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pPr>
            <a:r>
              <a:rPr lang="en-US" sz="3000" dirty="0"/>
              <a:t>Physical Harassment: touching, unwelcome hugging or kissing, pinching, brushing the body, any coerced sexual act or actual assault.</a:t>
            </a:r>
          </a:p>
          <a:p>
            <a:pPr>
              <a:lnSpc>
                <a:spcPct val="110000"/>
              </a:lnSpc>
            </a:pPr>
            <a:r>
              <a:rPr lang="en-US" sz="3000" dirty="0"/>
              <a:t>Textual/Electronic Harassment: “sexting” (electronically sending messages with sexual content, including pictures and video), the use of sexually explicit language, harassment, cyber stalking and threats via all forms of electronic communication (email/text/picture/video messages, intranet/online postings, blogs, instant messages and posts on social network websites, like Facebook and Twitter).</a:t>
            </a:r>
          </a:p>
          <a:p>
            <a:pPr marL="0" indent="0">
              <a:buFont typeface="Arial" panose="020B0604020202020204" pitchFamily="34" charset="0"/>
              <a:buNone/>
            </a:pPr>
            <a:endParaRPr lang="en-US" dirty="0"/>
          </a:p>
        </p:txBody>
      </p:sp>
      <p:sp>
        <p:nvSpPr>
          <p:cNvPr id="6" name="Title 1"/>
          <p:cNvSpPr txBox="1">
            <a:spLocks/>
          </p:cNvSpPr>
          <p:nvPr/>
        </p:nvSpPr>
        <p:spPr>
          <a:xfrm>
            <a:off x="507076" y="241616"/>
            <a:ext cx="11480485" cy="138505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002060"/>
                </a:solidFill>
                <a:latin typeface="Arial Black" panose="020B0A04020102020204" pitchFamily="34" charset="0"/>
              </a:rPr>
              <a:t>Conduct Which May Constitute Sexual Harassment</a:t>
            </a:r>
          </a:p>
          <a:p>
            <a:r>
              <a:rPr lang="en-US" sz="3600" dirty="0">
                <a:solidFill>
                  <a:srgbClr val="002060"/>
                </a:solidFill>
                <a:latin typeface="Arial Black" panose="020B0A04020102020204" pitchFamily="34" charset="0"/>
              </a:rPr>
              <a:t>Includes, but Is Not Limited to:</a:t>
            </a:r>
          </a:p>
        </p:txBody>
      </p:sp>
    </p:spTree>
    <p:extLst>
      <p:ext uri="{BB962C8B-B14F-4D97-AF65-F5344CB8AC3E}">
        <p14:creationId xmlns:p14="http://schemas.microsoft.com/office/powerpoint/2010/main" val="29473816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1999" cy="6857999"/>
          </a:xfrm>
          <a:prstGeom prst="rect">
            <a:avLst/>
          </a:prstGeom>
        </p:spPr>
      </p:pic>
      <p:sp>
        <p:nvSpPr>
          <p:cNvPr id="3" name="Slide Number Placeholder 2"/>
          <p:cNvSpPr>
            <a:spLocks noGrp="1"/>
          </p:cNvSpPr>
          <p:nvPr>
            <p:ph type="sldNum" sz="quarter" idx="12"/>
          </p:nvPr>
        </p:nvSpPr>
        <p:spPr>
          <a:xfrm>
            <a:off x="9448799" y="6492875"/>
            <a:ext cx="2743200" cy="365125"/>
          </a:xfrm>
        </p:spPr>
        <p:txBody>
          <a:bodyPr/>
          <a:lstStyle/>
          <a:p>
            <a:fld id="{CDF111DD-EE88-415F-A8BA-0E1C1F5DB0FD}" type="slidenum">
              <a:rPr lang="en-US" smtClean="0"/>
              <a:t>7</a:t>
            </a:fld>
            <a:endParaRPr lang="en-US" dirty="0"/>
          </a:p>
        </p:txBody>
      </p:sp>
      <p:sp>
        <p:nvSpPr>
          <p:cNvPr id="4" name="Title 1"/>
          <p:cNvSpPr txBox="1">
            <a:spLocks/>
          </p:cNvSpPr>
          <p:nvPr/>
        </p:nvSpPr>
        <p:spPr>
          <a:xfrm>
            <a:off x="677334" y="442335"/>
            <a:ext cx="11232168" cy="1320800"/>
          </a:xfrm>
          <a:prstGeom prst="rect">
            <a:avLst/>
          </a:prstGeom>
        </p:spPr>
        <p:txBody>
          <a:bodyP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0000"/>
              </a:lnSpc>
            </a:pPr>
            <a:r>
              <a:rPr lang="en-US" sz="17600" dirty="0">
                <a:solidFill>
                  <a:srgbClr val="002060"/>
                </a:solidFill>
                <a:latin typeface="Arial Black" panose="020B0A04020102020204" pitchFamily="34" charset="0"/>
              </a:rPr>
              <a:t>Procedure for Reporting an Allegation of Sexual Harassment</a:t>
            </a:r>
            <a:br>
              <a:rPr lang="en-US" dirty="0"/>
            </a:br>
            <a:endParaRPr lang="en-US" dirty="0">
              <a:solidFill>
                <a:srgbClr val="002060"/>
              </a:solidFill>
            </a:endParaRPr>
          </a:p>
        </p:txBody>
      </p:sp>
      <p:sp>
        <p:nvSpPr>
          <p:cNvPr id="5" name="Content Placeholder 2"/>
          <p:cNvSpPr txBox="1">
            <a:spLocks/>
          </p:cNvSpPr>
          <p:nvPr/>
        </p:nvSpPr>
        <p:spPr>
          <a:xfrm>
            <a:off x="677333" y="2306878"/>
            <a:ext cx="10830726" cy="427274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Font typeface="Arial" panose="020B0604020202020204" pitchFamily="34" charset="0"/>
              <a:buNone/>
            </a:pPr>
            <a:r>
              <a:rPr lang="en-US" dirty="0"/>
              <a:t>If you are harassed or observe another employee or official being harassed:</a:t>
            </a:r>
          </a:p>
          <a:p>
            <a:pPr>
              <a:lnSpc>
                <a:spcPct val="110000"/>
              </a:lnSpc>
            </a:pPr>
            <a:r>
              <a:rPr lang="en-US" dirty="0"/>
              <a:t>If it is safe to do so, tell the offending individual directly that the conduct is unwelcome and request that it stop.</a:t>
            </a:r>
          </a:p>
          <a:p>
            <a:pPr>
              <a:lnSpc>
                <a:spcPct val="110000"/>
              </a:lnSpc>
            </a:pPr>
            <a:r>
              <a:rPr lang="en-US" dirty="0"/>
              <a:t>Report the conduct to your direct supervisor or other responsible official. Reporting the behavior to your direct supervisor or other responsible official is the only way to ensure the municipality                  has notice of the event and can take appropriate action.</a:t>
            </a:r>
          </a:p>
        </p:txBody>
      </p:sp>
    </p:spTree>
    <p:extLst>
      <p:ext uri="{BB962C8B-B14F-4D97-AF65-F5344CB8AC3E}">
        <p14:creationId xmlns:p14="http://schemas.microsoft.com/office/powerpoint/2010/main" val="39845401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1999" cy="6857999"/>
          </a:xfrm>
          <a:prstGeom prst="rect">
            <a:avLst/>
          </a:prstGeom>
        </p:spPr>
      </p:pic>
      <p:sp>
        <p:nvSpPr>
          <p:cNvPr id="3" name="Slide Number Placeholder 2"/>
          <p:cNvSpPr>
            <a:spLocks noGrp="1"/>
          </p:cNvSpPr>
          <p:nvPr>
            <p:ph type="sldNum" sz="quarter" idx="12"/>
          </p:nvPr>
        </p:nvSpPr>
        <p:spPr>
          <a:xfrm>
            <a:off x="9448799" y="6492875"/>
            <a:ext cx="2743200" cy="365125"/>
          </a:xfrm>
        </p:spPr>
        <p:txBody>
          <a:bodyPr/>
          <a:lstStyle/>
          <a:p>
            <a:fld id="{CDF111DD-EE88-415F-A8BA-0E1C1F5DB0FD}" type="slidenum">
              <a:rPr lang="en-US" smtClean="0"/>
              <a:t>8</a:t>
            </a:fld>
            <a:endParaRPr lang="en-US" dirty="0"/>
          </a:p>
        </p:txBody>
      </p:sp>
      <p:sp>
        <p:nvSpPr>
          <p:cNvPr id="4" name="Title 1"/>
          <p:cNvSpPr txBox="1">
            <a:spLocks/>
          </p:cNvSpPr>
          <p:nvPr/>
        </p:nvSpPr>
        <p:spPr>
          <a:xfrm>
            <a:off x="677334" y="442335"/>
            <a:ext cx="11232168" cy="1320800"/>
          </a:xfrm>
          <a:prstGeom prst="rect">
            <a:avLst/>
          </a:prstGeom>
        </p:spPr>
        <p:txBody>
          <a:bodyP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0000"/>
              </a:lnSpc>
            </a:pPr>
            <a:r>
              <a:rPr lang="en-US" sz="17600" dirty="0">
                <a:solidFill>
                  <a:srgbClr val="002060"/>
                </a:solidFill>
                <a:latin typeface="Arial Black" panose="020B0A04020102020204" pitchFamily="34" charset="0"/>
              </a:rPr>
              <a:t>Procedure for Reporting an Allegation of Sexual Harassment</a:t>
            </a:r>
            <a:br>
              <a:rPr lang="en-US" dirty="0"/>
            </a:br>
            <a:endParaRPr lang="en-US" dirty="0">
              <a:solidFill>
                <a:srgbClr val="002060"/>
              </a:solidFill>
            </a:endParaRPr>
          </a:p>
        </p:txBody>
      </p:sp>
      <p:sp>
        <p:nvSpPr>
          <p:cNvPr id="5" name="Content Placeholder 2"/>
          <p:cNvSpPr txBox="1">
            <a:spLocks/>
          </p:cNvSpPr>
          <p:nvPr/>
        </p:nvSpPr>
        <p:spPr>
          <a:xfrm>
            <a:off x="677333" y="2294401"/>
            <a:ext cx="10819574" cy="434057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pPr>
            <a:r>
              <a:rPr lang="en-US" dirty="0"/>
              <a:t>If your direct supervisor or other responsible official is not available or is the perpetrator, you may report any allegation of harassment to a department head, the human resources director, an ethics officer or your municipality’s chief administrative or chief elected official.</a:t>
            </a:r>
          </a:p>
          <a:p>
            <a:pPr>
              <a:lnSpc>
                <a:spcPct val="110000"/>
              </a:lnSpc>
            </a:pPr>
            <a:r>
              <a:rPr lang="en-US" dirty="0"/>
              <a:t>You may also report incidents of harassment to the Illinois Department of Human Rights (IDHR) or the Equal Employment Opportunity Commission (EEOC). Your complaints to IDHR or EEOC are required to be filed within 300 days of the incident.</a:t>
            </a:r>
          </a:p>
        </p:txBody>
      </p:sp>
    </p:spTree>
    <p:extLst>
      <p:ext uri="{BB962C8B-B14F-4D97-AF65-F5344CB8AC3E}">
        <p14:creationId xmlns:p14="http://schemas.microsoft.com/office/powerpoint/2010/main" val="6837456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1999" cy="6857999"/>
          </a:xfrm>
          <a:prstGeom prst="rect">
            <a:avLst/>
          </a:prstGeom>
        </p:spPr>
      </p:pic>
      <p:sp>
        <p:nvSpPr>
          <p:cNvPr id="3" name="Slide Number Placeholder 2"/>
          <p:cNvSpPr>
            <a:spLocks noGrp="1"/>
          </p:cNvSpPr>
          <p:nvPr>
            <p:ph type="sldNum" sz="quarter" idx="12"/>
          </p:nvPr>
        </p:nvSpPr>
        <p:spPr>
          <a:xfrm>
            <a:off x="9448799" y="6492875"/>
            <a:ext cx="2743200" cy="365125"/>
          </a:xfrm>
        </p:spPr>
        <p:txBody>
          <a:bodyPr/>
          <a:lstStyle/>
          <a:p>
            <a:fld id="{CDF111DD-EE88-415F-A8BA-0E1C1F5DB0FD}" type="slidenum">
              <a:rPr lang="en-US" smtClean="0"/>
              <a:t>9</a:t>
            </a:fld>
            <a:endParaRPr lang="en-US" dirty="0"/>
          </a:p>
        </p:txBody>
      </p:sp>
      <p:sp>
        <p:nvSpPr>
          <p:cNvPr id="4" name="Title 1"/>
          <p:cNvSpPr txBox="1">
            <a:spLocks/>
          </p:cNvSpPr>
          <p:nvPr/>
        </p:nvSpPr>
        <p:spPr>
          <a:xfrm>
            <a:off x="677334" y="442335"/>
            <a:ext cx="11232168" cy="1320800"/>
          </a:xfrm>
          <a:prstGeom prst="rect">
            <a:avLst/>
          </a:prstGeom>
        </p:spPr>
        <p:txBody>
          <a:bodyP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0000"/>
              </a:lnSpc>
            </a:pPr>
            <a:r>
              <a:rPr lang="en-US" sz="17600" dirty="0">
                <a:solidFill>
                  <a:srgbClr val="002060"/>
                </a:solidFill>
                <a:latin typeface="Arial Black" panose="020B0A04020102020204" pitchFamily="34" charset="0"/>
              </a:rPr>
              <a:t>Procedure for Reporting an Allegation of Sexual Harassment</a:t>
            </a:r>
            <a:br>
              <a:rPr lang="en-US" dirty="0"/>
            </a:br>
            <a:endParaRPr lang="en-US" dirty="0">
              <a:solidFill>
                <a:srgbClr val="002060"/>
              </a:solidFill>
            </a:endParaRPr>
          </a:p>
        </p:txBody>
      </p:sp>
      <p:sp>
        <p:nvSpPr>
          <p:cNvPr id="5" name="Content Placeholder 2"/>
          <p:cNvSpPr txBox="1">
            <a:spLocks/>
          </p:cNvSpPr>
          <p:nvPr/>
        </p:nvSpPr>
        <p:spPr>
          <a:xfrm>
            <a:off x="677333" y="2305552"/>
            <a:ext cx="10808423" cy="3880773"/>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pPr>
            <a:r>
              <a:rPr lang="en-US" dirty="0"/>
              <a:t>Documentation of incidents of sexual harassment may be submitted. Include the date, time and location, together with the identity of any witnesses or evidence of the event.</a:t>
            </a:r>
          </a:p>
          <a:p>
            <a:pPr>
              <a:lnSpc>
                <a:spcPct val="110000"/>
              </a:lnSpc>
            </a:pPr>
            <a:r>
              <a:rPr lang="en-US" dirty="0"/>
              <a:t>All allegations of sexual harassment will be accepted and investigated by appropriate staff or consultants.</a:t>
            </a:r>
          </a:p>
          <a:p>
            <a:pPr>
              <a:lnSpc>
                <a:spcPct val="110000"/>
              </a:lnSpc>
            </a:pPr>
            <a:r>
              <a:rPr lang="en-US" dirty="0"/>
              <a:t>A person experiencing sexual harassment should consider their cooperation in any investigation a vital component of an effective inquiry resulting in an appropriate outcome.</a:t>
            </a:r>
          </a:p>
        </p:txBody>
      </p:sp>
    </p:spTree>
    <p:extLst>
      <p:ext uri="{BB962C8B-B14F-4D97-AF65-F5344CB8AC3E}">
        <p14:creationId xmlns:p14="http://schemas.microsoft.com/office/powerpoint/2010/main" val="38091647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3737</TotalTime>
  <Words>2134</Words>
  <Application>Microsoft Office PowerPoint</Application>
  <PresentationFormat>Widescreen</PresentationFormat>
  <Paragraphs>148</Paragraphs>
  <Slides>21</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&amp;quot</vt:lpstr>
      <vt:lpstr>Arial</vt:lpstr>
      <vt:lpstr>Arial Black</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Acknowledgement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Ruth Hale</dc:creator>
  <cp:lastModifiedBy>Ruth Hale</cp:lastModifiedBy>
  <cp:revision>19</cp:revision>
  <cp:lastPrinted>2020-12-17T15:05:59Z</cp:lastPrinted>
  <dcterms:created xsi:type="dcterms:W3CDTF">2020-08-12T13:39:56Z</dcterms:created>
  <dcterms:modified xsi:type="dcterms:W3CDTF">2020-12-18T19:11:14Z</dcterms:modified>
</cp:coreProperties>
</file>